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72" r:id="rId3"/>
    <p:sldId id="273" r:id="rId4"/>
    <p:sldId id="274" r:id="rId5"/>
    <p:sldId id="275" r:id="rId6"/>
    <p:sldId id="276" r:id="rId7"/>
    <p:sldId id="279" r:id="rId8"/>
    <p:sldId id="280" r:id="rId9"/>
    <p:sldId id="281" r:id="rId10"/>
    <p:sldId id="282" r:id="rId11"/>
    <p:sldId id="283" r:id="rId12"/>
    <p:sldId id="284" r:id="rId13"/>
    <p:sldId id="285" r:id="rId14"/>
  </p:sldIdLst>
  <p:sldSz cx="12192000" cy="6858000"/>
  <p:notesSz cx="6858000" cy="9144000"/>
  <p:defaultTextStyle>
    <a:defPPr>
      <a:defRPr lang="ru-B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Екатерина Сечко" initials="ЕС" lastIdx="1" clrIdx="0">
    <p:extLst>
      <p:ext uri="{19B8F6BF-5375-455C-9EA6-DF929625EA0E}">
        <p15:presenceInfo xmlns:p15="http://schemas.microsoft.com/office/powerpoint/2012/main" userId="S-1-5-21-304709177-3582498299-1962150957-11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p:kiosk/>
    <p:sldRg st="1" end="16"/>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snapToGrid="0">
      <p:cViewPr varScale="1">
        <p:scale>
          <a:sx n="108" d="100"/>
          <a:sy n="108" d="100"/>
        </p:scale>
        <p:origin x="69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FCAB50-F2A7-48D6-92F5-BAAC83F77BD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BY"/>
          </a:p>
        </p:txBody>
      </p:sp>
      <p:sp>
        <p:nvSpPr>
          <p:cNvPr id="3" name="Подзаголовок 2">
            <a:extLst>
              <a:ext uri="{FF2B5EF4-FFF2-40B4-BE49-F238E27FC236}">
                <a16:creationId xmlns:a16="http://schemas.microsoft.com/office/drawing/2014/main" id="{2A1ACFD0-5E80-41D0-84E5-CF013E1C1E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BY"/>
          </a:p>
        </p:txBody>
      </p:sp>
      <p:sp>
        <p:nvSpPr>
          <p:cNvPr id="4" name="Дата 3">
            <a:extLst>
              <a:ext uri="{FF2B5EF4-FFF2-40B4-BE49-F238E27FC236}">
                <a16:creationId xmlns:a16="http://schemas.microsoft.com/office/drawing/2014/main" id="{A46911F9-11B3-457A-8B30-06AD9616524A}"/>
              </a:ext>
            </a:extLst>
          </p:cNvPr>
          <p:cNvSpPr>
            <a:spLocks noGrp="1"/>
          </p:cNvSpPr>
          <p:nvPr>
            <p:ph type="dt" sz="half" idx="10"/>
          </p:nvPr>
        </p:nvSpPr>
        <p:spPr/>
        <p:txBody>
          <a:bodyPr/>
          <a:lstStyle/>
          <a:p>
            <a:fld id="{D7D6C7A8-ED26-4A47-AE19-597CB9EB281D}" type="datetimeFigureOut">
              <a:rPr lang="ru-BY" smtClean="0"/>
              <a:t>19.01.2022</a:t>
            </a:fld>
            <a:endParaRPr lang="ru-BY"/>
          </a:p>
        </p:txBody>
      </p:sp>
      <p:sp>
        <p:nvSpPr>
          <p:cNvPr id="5" name="Нижний колонтитул 4">
            <a:extLst>
              <a:ext uri="{FF2B5EF4-FFF2-40B4-BE49-F238E27FC236}">
                <a16:creationId xmlns:a16="http://schemas.microsoft.com/office/drawing/2014/main" id="{884F847C-62A4-4C80-ACF7-28D36F2B1E0D}"/>
              </a:ext>
            </a:extLst>
          </p:cNvPr>
          <p:cNvSpPr>
            <a:spLocks noGrp="1"/>
          </p:cNvSpPr>
          <p:nvPr>
            <p:ph type="ftr" sz="quarter" idx="11"/>
          </p:nvPr>
        </p:nvSpPr>
        <p:spPr/>
        <p:txBody>
          <a:bodyPr/>
          <a:lstStyle/>
          <a:p>
            <a:endParaRPr lang="ru-BY"/>
          </a:p>
        </p:txBody>
      </p:sp>
      <p:sp>
        <p:nvSpPr>
          <p:cNvPr id="6" name="Номер слайда 5">
            <a:extLst>
              <a:ext uri="{FF2B5EF4-FFF2-40B4-BE49-F238E27FC236}">
                <a16:creationId xmlns:a16="http://schemas.microsoft.com/office/drawing/2014/main" id="{93E524C6-77E8-4A85-9309-E1D1FD881D60}"/>
              </a:ext>
            </a:extLst>
          </p:cNvPr>
          <p:cNvSpPr>
            <a:spLocks noGrp="1"/>
          </p:cNvSpPr>
          <p:nvPr>
            <p:ph type="sldNum" sz="quarter" idx="12"/>
          </p:nvPr>
        </p:nvSpPr>
        <p:spPr/>
        <p:txBody>
          <a:bodyPr/>
          <a:lstStyle/>
          <a:p>
            <a:fld id="{87A8A955-5B65-46F8-9EE3-B954D65D9527}" type="slidenum">
              <a:rPr lang="ru-BY" smtClean="0"/>
              <a:t>‹#›</a:t>
            </a:fld>
            <a:endParaRPr lang="ru-BY"/>
          </a:p>
        </p:txBody>
      </p:sp>
    </p:spTree>
    <p:extLst>
      <p:ext uri="{BB962C8B-B14F-4D97-AF65-F5344CB8AC3E}">
        <p14:creationId xmlns:p14="http://schemas.microsoft.com/office/powerpoint/2010/main" val="3518550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A23F67-371C-4E02-908B-F24C5898FAAD}"/>
              </a:ext>
            </a:extLst>
          </p:cNvPr>
          <p:cNvSpPr>
            <a:spLocks noGrp="1"/>
          </p:cNvSpPr>
          <p:nvPr>
            <p:ph type="title"/>
          </p:nvPr>
        </p:nvSpPr>
        <p:spPr/>
        <p:txBody>
          <a:bodyPr/>
          <a:lstStyle/>
          <a:p>
            <a:r>
              <a:rPr lang="ru-RU"/>
              <a:t>Образец заголовка</a:t>
            </a:r>
            <a:endParaRPr lang="ru-BY"/>
          </a:p>
        </p:txBody>
      </p:sp>
      <p:sp>
        <p:nvSpPr>
          <p:cNvPr id="3" name="Объект 2">
            <a:extLst>
              <a:ext uri="{FF2B5EF4-FFF2-40B4-BE49-F238E27FC236}">
                <a16:creationId xmlns:a16="http://schemas.microsoft.com/office/drawing/2014/main" id="{850B809C-FF80-46E2-BDF8-69F04B1E709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BY"/>
          </a:p>
        </p:txBody>
      </p:sp>
      <p:sp>
        <p:nvSpPr>
          <p:cNvPr id="4" name="Дата 3">
            <a:extLst>
              <a:ext uri="{FF2B5EF4-FFF2-40B4-BE49-F238E27FC236}">
                <a16:creationId xmlns:a16="http://schemas.microsoft.com/office/drawing/2014/main" id="{8D9273D8-EEE8-44B6-8D65-08FB90B9755A}"/>
              </a:ext>
            </a:extLst>
          </p:cNvPr>
          <p:cNvSpPr>
            <a:spLocks noGrp="1"/>
          </p:cNvSpPr>
          <p:nvPr>
            <p:ph type="dt" sz="half" idx="10"/>
          </p:nvPr>
        </p:nvSpPr>
        <p:spPr/>
        <p:txBody>
          <a:bodyPr/>
          <a:lstStyle/>
          <a:p>
            <a:fld id="{D7D6C7A8-ED26-4A47-AE19-597CB9EB281D}" type="datetimeFigureOut">
              <a:rPr lang="ru-BY" smtClean="0"/>
              <a:t>19.01.2022</a:t>
            </a:fld>
            <a:endParaRPr lang="ru-BY"/>
          </a:p>
        </p:txBody>
      </p:sp>
      <p:sp>
        <p:nvSpPr>
          <p:cNvPr id="5" name="Нижний колонтитул 4">
            <a:extLst>
              <a:ext uri="{FF2B5EF4-FFF2-40B4-BE49-F238E27FC236}">
                <a16:creationId xmlns:a16="http://schemas.microsoft.com/office/drawing/2014/main" id="{AC5D4FDB-BB5C-4E96-B3B8-3B20F2686EBE}"/>
              </a:ext>
            </a:extLst>
          </p:cNvPr>
          <p:cNvSpPr>
            <a:spLocks noGrp="1"/>
          </p:cNvSpPr>
          <p:nvPr>
            <p:ph type="ftr" sz="quarter" idx="11"/>
          </p:nvPr>
        </p:nvSpPr>
        <p:spPr/>
        <p:txBody>
          <a:bodyPr/>
          <a:lstStyle/>
          <a:p>
            <a:endParaRPr lang="ru-BY"/>
          </a:p>
        </p:txBody>
      </p:sp>
      <p:sp>
        <p:nvSpPr>
          <p:cNvPr id="6" name="Номер слайда 5">
            <a:extLst>
              <a:ext uri="{FF2B5EF4-FFF2-40B4-BE49-F238E27FC236}">
                <a16:creationId xmlns:a16="http://schemas.microsoft.com/office/drawing/2014/main" id="{FD511754-259C-49AB-9A9B-D831963AB728}"/>
              </a:ext>
            </a:extLst>
          </p:cNvPr>
          <p:cNvSpPr>
            <a:spLocks noGrp="1"/>
          </p:cNvSpPr>
          <p:nvPr>
            <p:ph type="sldNum" sz="quarter" idx="12"/>
          </p:nvPr>
        </p:nvSpPr>
        <p:spPr/>
        <p:txBody>
          <a:bodyPr/>
          <a:lstStyle/>
          <a:p>
            <a:fld id="{87A8A955-5B65-46F8-9EE3-B954D65D9527}" type="slidenum">
              <a:rPr lang="ru-BY" smtClean="0"/>
              <a:t>‹#›</a:t>
            </a:fld>
            <a:endParaRPr lang="ru-BY"/>
          </a:p>
        </p:txBody>
      </p:sp>
    </p:spTree>
    <p:extLst>
      <p:ext uri="{BB962C8B-B14F-4D97-AF65-F5344CB8AC3E}">
        <p14:creationId xmlns:p14="http://schemas.microsoft.com/office/powerpoint/2010/main" val="207572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76526-CAD7-47F3-A801-E46A212DE917}"/>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BY"/>
          </a:p>
        </p:txBody>
      </p:sp>
      <p:sp>
        <p:nvSpPr>
          <p:cNvPr id="3" name="Текст 2">
            <a:extLst>
              <a:ext uri="{FF2B5EF4-FFF2-40B4-BE49-F238E27FC236}">
                <a16:creationId xmlns:a16="http://schemas.microsoft.com/office/drawing/2014/main" id="{CD56743F-2540-442F-A7F4-745D775AD0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2FAF90E3-21D0-42E5-9844-B01476C6AEDA}"/>
              </a:ext>
            </a:extLst>
          </p:cNvPr>
          <p:cNvSpPr>
            <a:spLocks noGrp="1"/>
          </p:cNvSpPr>
          <p:nvPr>
            <p:ph type="dt" sz="half" idx="10"/>
          </p:nvPr>
        </p:nvSpPr>
        <p:spPr/>
        <p:txBody>
          <a:bodyPr/>
          <a:lstStyle/>
          <a:p>
            <a:fld id="{D7D6C7A8-ED26-4A47-AE19-597CB9EB281D}" type="datetimeFigureOut">
              <a:rPr lang="ru-BY" smtClean="0"/>
              <a:t>19.01.2022</a:t>
            </a:fld>
            <a:endParaRPr lang="ru-BY"/>
          </a:p>
        </p:txBody>
      </p:sp>
      <p:sp>
        <p:nvSpPr>
          <p:cNvPr id="5" name="Нижний колонтитул 4">
            <a:extLst>
              <a:ext uri="{FF2B5EF4-FFF2-40B4-BE49-F238E27FC236}">
                <a16:creationId xmlns:a16="http://schemas.microsoft.com/office/drawing/2014/main" id="{AE1CAA5A-FF6A-4067-9DE5-CDB4B88AE7B9}"/>
              </a:ext>
            </a:extLst>
          </p:cNvPr>
          <p:cNvSpPr>
            <a:spLocks noGrp="1"/>
          </p:cNvSpPr>
          <p:nvPr>
            <p:ph type="ftr" sz="quarter" idx="11"/>
          </p:nvPr>
        </p:nvSpPr>
        <p:spPr/>
        <p:txBody>
          <a:bodyPr/>
          <a:lstStyle/>
          <a:p>
            <a:endParaRPr lang="ru-BY"/>
          </a:p>
        </p:txBody>
      </p:sp>
      <p:sp>
        <p:nvSpPr>
          <p:cNvPr id="6" name="Номер слайда 5">
            <a:extLst>
              <a:ext uri="{FF2B5EF4-FFF2-40B4-BE49-F238E27FC236}">
                <a16:creationId xmlns:a16="http://schemas.microsoft.com/office/drawing/2014/main" id="{363BF698-2E32-4BCE-9DF3-55E2E75372BF}"/>
              </a:ext>
            </a:extLst>
          </p:cNvPr>
          <p:cNvSpPr>
            <a:spLocks noGrp="1"/>
          </p:cNvSpPr>
          <p:nvPr>
            <p:ph type="sldNum" sz="quarter" idx="12"/>
          </p:nvPr>
        </p:nvSpPr>
        <p:spPr/>
        <p:txBody>
          <a:bodyPr/>
          <a:lstStyle/>
          <a:p>
            <a:fld id="{87A8A955-5B65-46F8-9EE3-B954D65D9527}" type="slidenum">
              <a:rPr lang="ru-BY" smtClean="0"/>
              <a:t>‹#›</a:t>
            </a:fld>
            <a:endParaRPr lang="ru-BY"/>
          </a:p>
        </p:txBody>
      </p:sp>
    </p:spTree>
    <p:extLst>
      <p:ext uri="{BB962C8B-B14F-4D97-AF65-F5344CB8AC3E}">
        <p14:creationId xmlns:p14="http://schemas.microsoft.com/office/powerpoint/2010/main" val="689170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E9AAD1-3C7C-4C8C-BFC5-9F5CD0113F0C}"/>
              </a:ext>
            </a:extLst>
          </p:cNvPr>
          <p:cNvSpPr>
            <a:spLocks noGrp="1"/>
          </p:cNvSpPr>
          <p:nvPr>
            <p:ph type="title"/>
          </p:nvPr>
        </p:nvSpPr>
        <p:spPr/>
        <p:txBody>
          <a:bodyPr/>
          <a:lstStyle/>
          <a:p>
            <a:r>
              <a:rPr lang="ru-RU"/>
              <a:t>Образец заголовка</a:t>
            </a:r>
            <a:endParaRPr lang="ru-BY"/>
          </a:p>
        </p:txBody>
      </p:sp>
      <p:sp>
        <p:nvSpPr>
          <p:cNvPr id="3" name="Объект 2">
            <a:extLst>
              <a:ext uri="{FF2B5EF4-FFF2-40B4-BE49-F238E27FC236}">
                <a16:creationId xmlns:a16="http://schemas.microsoft.com/office/drawing/2014/main" id="{58898074-5FC8-4073-9B4E-31170B040A6F}"/>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BY"/>
          </a:p>
        </p:txBody>
      </p:sp>
      <p:sp>
        <p:nvSpPr>
          <p:cNvPr id="4" name="Объект 3">
            <a:extLst>
              <a:ext uri="{FF2B5EF4-FFF2-40B4-BE49-F238E27FC236}">
                <a16:creationId xmlns:a16="http://schemas.microsoft.com/office/drawing/2014/main" id="{BDAD5A6F-706E-4912-BB3D-7577003C31B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BY"/>
          </a:p>
        </p:txBody>
      </p:sp>
      <p:sp>
        <p:nvSpPr>
          <p:cNvPr id="5" name="Дата 4">
            <a:extLst>
              <a:ext uri="{FF2B5EF4-FFF2-40B4-BE49-F238E27FC236}">
                <a16:creationId xmlns:a16="http://schemas.microsoft.com/office/drawing/2014/main" id="{6F970DEB-FA8B-4111-A7E6-4D76B6C91669}"/>
              </a:ext>
            </a:extLst>
          </p:cNvPr>
          <p:cNvSpPr>
            <a:spLocks noGrp="1"/>
          </p:cNvSpPr>
          <p:nvPr>
            <p:ph type="dt" sz="half" idx="10"/>
          </p:nvPr>
        </p:nvSpPr>
        <p:spPr/>
        <p:txBody>
          <a:bodyPr/>
          <a:lstStyle/>
          <a:p>
            <a:fld id="{D7D6C7A8-ED26-4A47-AE19-597CB9EB281D}" type="datetimeFigureOut">
              <a:rPr lang="ru-BY" smtClean="0"/>
              <a:t>19.01.2022</a:t>
            </a:fld>
            <a:endParaRPr lang="ru-BY"/>
          </a:p>
        </p:txBody>
      </p:sp>
      <p:sp>
        <p:nvSpPr>
          <p:cNvPr id="6" name="Нижний колонтитул 5">
            <a:extLst>
              <a:ext uri="{FF2B5EF4-FFF2-40B4-BE49-F238E27FC236}">
                <a16:creationId xmlns:a16="http://schemas.microsoft.com/office/drawing/2014/main" id="{C17D84C8-8AEA-4AEF-9C2F-EBE916ADE30D}"/>
              </a:ext>
            </a:extLst>
          </p:cNvPr>
          <p:cNvSpPr>
            <a:spLocks noGrp="1"/>
          </p:cNvSpPr>
          <p:nvPr>
            <p:ph type="ftr" sz="quarter" idx="11"/>
          </p:nvPr>
        </p:nvSpPr>
        <p:spPr/>
        <p:txBody>
          <a:bodyPr/>
          <a:lstStyle/>
          <a:p>
            <a:endParaRPr lang="ru-BY"/>
          </a:p>
        </p:txBody>
      </p:sp>
      <p:sp>
        <p:nvSpPr>
          <p:cNvPr id="7" name="Номер слайда 6">
            <a:extLst>
              <a:ext uri="{FF2B5EF4-FFF2-40B4-BE49-F238E27FC236}">
                <a16:creationId xmlns:a16="http://schemas.microsoft.com/office/drawing/2014/main" id="{DBE1B5B8-24F5-4A8D-ABE7-69928B373BFA}"/>
              </a:ext>
            </a:extLst>
          </p:cNvPr>
          <p:cNvSpPr>
            <a:spLocks noGrp="1"/>
          </p:cNvSpPr>
          <p:nvPr>
            <p:ph type="sldNum" sz="quarter" idx="12"/>
          </p:nvPr>
        </p:nvSpPr>
        <p:spPr/>
        <p:txBody>
          <a:bodyPr/>
          <a:lstStyle/>
          <a:p>
            <a:fld id="{87A8A955-5B65-46F8-9EE3-B954D65D9527}" type="slidenum">
              <a:rPr lang="ru-BY" smtClean="0"/>
              <a:t>‹#›</a:t>
            </a:fld>
            <a:endParaRPr lang="ru-BY"/>
          </a:p>
        </p:txBody>
      </p:sp>
    </p:spTree>
    <p:extLst>
      <p:ext uri="{BB962C8B-B14F-4D97-AF65-F5344CB8AC3E}">
        <p14:creationId xmlns:p14="http://schemas.microsoft.com/office/powerpoint/2010/main" val="8720642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90C49F-23E0-4FA9-AE82-7932629BFF9D}"/>
              </a:ext>
            </a:extLst>
          </p:cNvPr>
          <p:cNvSpPr>
            <a:spLocks noGrp="1"/>
          </p:cNvSpPr>
          <p:nvPr>
            <p:ph type="title"/>
          </p:nvPr>
        </p:nvSpPr>
        <p:spPr>
          <a:xfrm>
            <a:off x="839788" y="365125"/>
            <a:ext cx="10515600" cy="1325563"/>
          </a:xfrm>
        </p:spPr>
        <p:txBody>
          <a:bodyPr/>
          <a:lstStyle/>
          <a:p>
            <a:r>
              <a:rPr lang="ru-RU"/>
              <a:t>Образец заголовка</a:t>
            </a:r>
            <a:endParaRPr lang="ru-BY"/>
          </a:p>
        </p:txBody>
      </p:sp>
      <p:sp>
        <p:nvSpPr>
          <p:cNvPr id="3" name="Текст 2">
            <a:extLst>
              <a:ext uri="{FF2B5EF4-FFF2-40B4-BE49-F238E27FC236}">
                <a16:creationId xmlns:a16="http://schemas.microsoft.com/office/drawing/2014/main" id="{3397BDB7-5368-4EB8-A213-45DC1C3363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AA50BF8E-C9F1-4F2E-968C-9D33E8E45C99}"/>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BY"/>
          </a:p>
        </p:txBody>
      </p:sp>
      <p:sp>
        <p:nvSpPr>
          <p:cNvPr id="5" name="Текст 4">
            <a:extLst>
              <a:ext uri="{FF2B5EF4-FFF2-40B4-BE49-F238E27FC236}">
                <a16:creationId xmlns:a16="http://schemas.microsoft.com/office/drawing/2014/main" id="{14E642F1-FC54-4FA1-A773-027C94BEE2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48C82463-31F4-4761-B875-0BC5919E4D4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BY"/>
          </a:p>
        </p:txBody>
      </p:sp>
      <p:sp>
        <p:nvSpPr>
          <p:cNvPr id="7" name="Дата 6">
            <a:extLst>
              <a:ext uri="{FF2B5EF4-FFF2-40B4-BE49-F238E27FC236}">
                <a16:creationId xmlns:a16="http://schemas.microsoft.com/office/drawing/2014/main" id="{40AC5615-71BF-407D-B392-3AC1E8E0CD8C}"/>
              </a:ext>
            </a:extLst>
          </p:cNvPr>
          <p:cNvSpPr>
            <a:spLocks noGrp="1"/>
          </p:cNvSpPr>
          <p:nvPr>
            <p:ph type="dt" sz="half" idx="10"/>
          </p:nvPr>
        </p:nvSpPr>
        <p:spPr/>
        <p:txBody>
          <a:bodyPr/>
          <a:lstStyle/>
          <a:p>
            <a:fld id="{D7D6C7A8-ED26-4A47-AE19-597CB9EB281D}" type="datetimeFigureOut">
              <a:rPr lang="ru-BY" smtClean="0"/>
              <a:t>19.01.2022</a:t>
            </a:fld>
            <a:endParaRPr lang="ru-BY"/>
          </a:p>
        </p:txBody>
      </p:sp>
      <p:sp>
        <p:nvSpPr>
          <p:cNvPr id="8" name="Нижний колонтитул 7">
            <a:extLst>
              <a:ext uri="{FF2B5EF4-FFF2-40B4-BE49-F238E27FC236}">
                <a16:creationId xmlns:a16="http://schemas.microsoft.com/office/drawing/2014/main" id="{746BF2B5-C07B-4A3A-8521-B01F1CBCBBF4}"/>
              </a:ext>
            </a:extLst>
          </p:cNvPr>
          <p:cNvSpPr>
            <a:spLocks noGrp="1"/>
          </p:cNvSpPr>
          <p:nvPr>
            <p:ph type="ftr" sz="quarter" idx="11"/>
          </p:nvPr>
        </p:nvSpPr>
        <p:spPr/>
        <p:txBody>
          <a:bodyPr/>
          <a:lstStyle/>
          <a:p>
            <a:endParaRPr lang="ru-BY"/>
          </a:p>
        </p:txBody>
      </p:sp>
      <p:sp>
        <p:nvSpPr>
          <p:cNvPr id="9" name="Номер слайда 8">
            <a:extLst>
              <a:ext uri="{FF2B5EF4-FFF2-40B4-BE49-F238E27FC236}">
                <a16:creationId xmlns:a16="http://schemas.microsoft.com/office/drawing/2014/main" id="{7560A93C-1079-454D-853B-F5695EFF2D9E}"/>
              </a:ext>
            </a:extLst>
          </p:cNvPr>
          <p:cNvSpPr>
            <a:spLocks noGrp="1"/>
          </p:cNvSpPr>
          <p:nvPr>
            <p:ph type="sldNum" sz="quarter" idx="12"/>
          </p:nvPr>
        </p:nvSpPr>
        <p:spPr/>
        <p:txBody>
          <a:bodyPr/>
          <a:lstStyle/>
          <a:p>
            <a:fld id="{87A8A955-5B65-46F8-9EE3-B954D65D9527}" type="slidenum">
              <a:rPr lang="ru-BY" smtClean="0"/>
              <a:t>‹#›</a:t>
            </a:fld>
            <a:endParaRPr lang="ru-BY"/>
          </a:p>
        </p:txBody>
      </p:sp>
    </p:spTree>
    <p:extLst>
      <p:ext uri="{BB962C8B-B14F-4D97-AF65-F5344CB8AC3E}">
        <p14:creationId xmlns:p14="http://schemas.microsoft.com/office/powerpoint/2010/main" val="36048933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031C07-A22F-4A86-B6E0-AEB5E0BF59A7}"/>
              </a:ext>
            </a:extLst>
          </p:cNvPr>
          <p:cNvSpPr>
            <a:spLocks noGrp="1"/>
          </p:cNvSpPr>
          <p:nvPr>
            <p:ph type="title"/>
          </p:nvPr>
        </p:nvSpPr>
        <p:spPr/>
        <p:txBody>
          <a:bodyPr/>
          <a:lstStyle/>
          <a:p>
            <a:r>
              <a:rPr lang="ru-RU"/>
              <a:t>Образец заголовка</a:t>
            </a:r>
            <a:endParaRPr lang="ru-BY"/>
          </a:p>
        </p:txBody>
      </p:sp>
      <p:sp>
        <p:nvSpPr>
          <p:cNvPr id="3" name="Дата 2">
            <a:extLst>
              <a:ext uri="{FF2B5EF4-FFF2-40B4-BE49-F238E27FC236}">
                <a16:creationId xmlns:a16="http://schemas.microsoft.com/office/drawing/2014/main" id="{EB472437-ED07-4ADB-9413-E3BCD660B868}"/>
              </a:ext>
            </a:extLst>
          </p:cNvPr>
          <p:cNvSpPr>
            <a:spLocks noGrp="1"/>
          </p:cNvSpPr>
          <p:nvPr>
            <p:ph type="dt" sz="half" idx="10"/>
          </p:nvPr>
        </p:nvSpPr>
        <p:spPr/>
        <p:txBody>
          <a:bodyPr/>
          <a:lstStyle/>
          <a:p>
            <a:fld id="{D7D6C7A8-ED26-4A47-AE19-597CB9EB281D}" type="datetimeFigureOut">
              <a:rPr lang="ru-BY" smtClean="0"/>
              <a:t>19.01.2022</a:t>
            </a:fld>
            <a:endParaRPr lang="ru-BY"/>
          </a:p>
        </p:txBody>
      </p:sp>
      <p:sp>
        <p:nvSpPr>
          <p:cNvPr id="4" name="Нижний колонтитул 3">
            <a:extLst>
              <a:ext uri="{FF2B5EF4-FFF2-40B4-BE49-F238E27FC236}">
                <a16:creationId xmlns:a16="http://schemas.microsoft.com/office/drawing/2014/main" id="{4EF9438C-4499-44B1-9B5E-4F0144C9FFBB}"/>
              </a:ext>
            </a:extLst>
          </p:cNvPr>
          <p:cNvSpPr>
            <a:spLocks noGrp="1"/>
          </p:cNvSpPr>
          <p:nvPr>
            <p:ph type="ftr" sz="quarter" idx="11"/>
          </p:nvPr>
        </p:nvSpPr>
        <p:spPr/>
        <p:txBody>
          <a:bodyPr/>
          <a:lstStyle/>
          <a:p>
            <a:endParaRPr lang="ru-BY"/>
          </a:p>
        </p:txBody>
      </p:sp>
      <p:sp>
        <p:nvSpPr>
          <p:cNvPr id="5" name="Номер слайда 4">
            <a:extLst>
              <a:ext uri="{FF2B5EF4-FFF2-40B4-BE49-F238E27FC236}">
                <a16:creationId xmlns:a16="http://schemas.microsoft.com/office/drawing/2014/main" id="{4FE59834-5419-4854-B8BB-B946AC1AD374}"/>
              </a:ext>
            </a:extLst>
          </p:cNvPr>
          <p:cNvSpPr>
            <a:spLocks noGrp="1"/>
          </p:cNvSpPr>
          <p:nvPr>
            <p:ph type="sldNum" sz="quarter" idx="12"/>
          </p:nvPr>
        </p:nvSpPr>
        <p:spPr/>
        <p:txBody>
          <a:bodyPr/>
          <a:lstStyle/>
          <a:p>
            <a:fld id="{87A8A955-5B65-46F8-9EE3-B954D65D9527}" type="slidenum">
              <a:rPr lang="ru-BY" smtClean="0"/>
              <a:t>‹#›</a:t>
            </a:fld>
            <a:endParaRPr lang="ru-BY"/>
          </a:p>
        </p:txBody>
      </p:sp>
    </p:spTree>
    <p:extLst>
      <p:ext uri="{BB962C8B-B14F-4D97-AF65-F5344CB8AC3E}">
        <p14:creationId xmlns:p14="http://schemas.microsoft.com/office/powerpoint/2010/main" val="39044064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DB92E62A-321C-4BB8-AACB-3113224268C7}"/>
              </a:ext>
            </a:extLst>
          </p:cNvPr>
          <p:cNvSpPr>
            <a:spLocks noGrp="1"/>
          </p:cNvSpPr>
          <p:nvPr>
            <p:ph type="dt" sz="half" idx="10"/>
          </p:nvPr>
        </p:nvSpPr>
        <p:spPr/>
        <p:txBody>
          <a:bodyPr/>
          <a:lstStyle/>
          <a:p>
            <a:fld id="{D7D6C7A8-ED26-4A47-AE19-597CB9EB281D}" type="datetimeFigureOut">
              <a:rPr lang="ru-BY" smtClean="0"/>
              <a:t>19.01.2022</a:t>
            </a:fld>
            <a:endParaRPr lang="ru-BY"/>
          </a:p>
        </p:txBody>
      </p:sp>
      <p:sp>
        <p:nvSpPr>
          <p:cNvPr id="3" name="Нижний колонтитул 2">
            <a:extLst>
              <a:ext uri="{FF2B5EF4-FFF2-40B4-BE49-F238E27FC236}">
                <a16:creationId xmlns:a16="http://schemas.microsoft.com/office/drawing/2014/main" id="{FA965100-876F-43E5-8002-DB78233F6398}"/>
              </a:ext>
            </a:extLst>
          </p:cNvPr>
          <p:cNvSpPr>
            <a:spLocks noGrp="1"/>
          </p:cNvSpPr>
          <p:nvPr>
            <p:ph type="ftr" sz="quarter" idx="11"/>
          </p:nvPr>
        </p:nvSpPr>
        <p:spPr/>
        <p:txBody>
          <a:bodyPr/>
          <a:lstStyle/>
          <a:p>
            <a:endParaRPr lang="ru-BY"/>
          </a:p>
        </p:txBody>
      </p:sp>
      <p:sp>
        <p:nvSpPr>
          <p:cNvPr id="4" name="Номер слайда 3">
            <a:extLst>
              <a:ext uri="{FF2B5EF4-FFF2-40B4-BE49-F238E27FC236}">
                <a16:creationId xmlns:a16="http://schemas.microsoft.com/office/drawing/2014/main" id="{CE9A95BB-B793-4F1B-B08F-B6B5058589C6}"/>
              </a:ext>
            </a:extLst>
          </p:cNvPr>
          <p:cNvSpPr>
            <a:spLocks noGrp="1"/>
          </p:cNvSpPr>
          <p:nvPr>
            <p:ph type="sldNum" sz="quarter" idx="12"/>
          </p:nvPr>
        </p:nvSpPr>
        <p:spPr/>
        <p:txBody>
          <a:bodyPr/>
          <a:lstStyle/>
          <a:p>
            <a:fld id="{87A8A955-5B65-46F8-9EE3-B954D65D9527}" type="slidenum">
              <a:rPr lang="ru-BY" smtClean="0"/>
              <a:t>‹#›</a:t>
            </a:fld>
            <a:endParaRPr lang="ru-BY"/>
          </a:p>
        </p:txBody>
      </p:sp>
    </p:spTree>
    <p:extLst>
      <p:ext uri="{BB962C8B-B14F-4D97-AF65-F5344CB8AC3E}">
        <p14:creationId xmlns:p14="http://schemas.microsoft.com/office/powerpoint/2010/main" val="22960890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4FF4E7-CB7A-4282-99B9-3B765CEF1F1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BY"/>
          </a:p>
        </p:txBody>
      </p:sp>
      <p:sp>
        <p:nvSpPr>
          <p:cNvPr id="3" name="Объект 2">
            <a:extLst>
              <a:ext uri="{FF2B5EF4-FFF2-40B4-BE49-F238E27FC236}">
                <a16:creationId xmlns:a16="http://schemas.microsoft.com/office/drawing/2014/main" id="{2532BCB0-17C6-4A74-B072-BAC0D5DD7E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BY"/>
          </a:p>
        </p:txBody>
      </p:sp>
      <p:sp>
        <p:nvSpPr>
          <p:cNvPr id="4" name="Текст 3">
            <a:extLst>
              <a:ext uri="{FF2B5EF4-FFF2-40B4-BE49-F238E27FC236}">
                <a16:creationId xmlns:a16="http://schemas.microsoft.com/office/drawing/2014/main" id="{3299A327-4E15-4CAD-9CCF-0BF91C95A6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281C5A1-8B60-47E1-824A-43F975B5ABDB}"/>
              </a:ext>
            </a:extLst>
          </p:cNvPr>
          <p:cNvSpPr>
            <a:spLocks noGrp="1"/>
          </p:cNvSpPr>
          <p:nvPr>
            <p:ph type="dt" sz="half" idx="10"/>
          </p:nvPr>
        </p:nvSpPr>
        <p:spPr/>
        <p:txBody>
          <a:bodyPr/>
          <a:lstStyle/>
          <a:p>
            <a:fld id="{D7D6C7A8-ED26-4A47-AE19-597CB9EB281D}" type="datetimeFigureOut">
              <a:rPr lang="ru-BY" smtClean="0"/>
              <a:t>19.01.2022</a:t>
            </a:fld>
            <a:endParaRPr lang="ru-BY"/>
          </a:p>
        </p:txBody>
      </p:sp>
      <p:sp>
        <p:nvSpPr>
          <p:cNvPr id="6" name="Нижний колонтитул 5">
            <a:extLst>
              <a:ext uri="{FF2B5EF4-FFF2-40B4-BE49-F238E27FC236}">
                <a16:creationId xmlns:a16="http://schemas.microsoft.com/office/drawing/2014/main" id="{BA0478FA-6154-4534-B323-3A79E3F20A0B}"/>
              </a:ext>
            </a:extLst>
          </p:cNvPr>
          <p:cNvSpPr>
            <a:spLocks noGrp="1"/>
          </p:cNvSpPr>
          <p:nvPr>
            <p:ph type="ftr" sz="quarter" idx="11"/>
          </p:nvPr>
        </p:nvSpPr>
        <p:spPr/>
        <p:txBody>
          <a:bodyPr/>
          <a:lstStyle/>
          <a:p>
            <a:endParaRPr lang="ru-BY"/>
          </a:p>
        </p:txBody>
      </p:sp>
      <p:sp>
        <p:nvSpPr>
          <p:cNvPr id="7" name="Номер слайда 6">
            <a:extLst>
              <a:ext uri="{FF2B5EF4-FFF2-40B4-BE49-F238E27FC236}">
                <a16:creationId xmlns:a16="http://schemas.microsoft.com/office/drawing/2014/main" id="{DDF6BB56-F5CB-4158-83C1-029EA1EA8A57}"/>
              </a:ext>
            </a:extLst>
          </p:cNvPr>
          <p:cNvSpPr>
            <a:spLocks noGrp="1"/>
          </p:cNvSpPr>
          <p:nvPr>
            <p:ph type="sldNum" sz="quarter" idx="12"/>
          </p:nvPr>
        </p:nvSpPr>
        <p:spPr/>
        <p:txBody>
          <a:bodyPr/>
          <a:lstStyle/>
          <a:p>
            <a:fld id="{87A8A955-5B65-46F8-9EE3-B954D65D9527}" type="slidenum">
              <a:rPr lang="ru-BY" smtClean="0"/>
              <a:t>‹#›</a:t>
            </a:fld>
            <a:endParaRPr lang="ru-BY"/>
          </a:p>
        </p:txBody>
      </p:sp>
    </p:spTree>
    <p:extLst>
      <p:ext uri="{BB962C8B-B14F-4D97-AF65-F5344CB8AC3E}">
        <p14:creationId xmlns:p14="http://schemas.microsoft.com/office/powerpoint/2010/main" val="3967880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11F15E-D6D2-4862-A17A-0051CE17EB2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BY"/>
          </a:p>
        </p:txBody>
      </p:sp>
      <p:sp>
        <p:nvSpPr>
          <p:cNvPr id="3" name="Рисунок 2">
            <a:extLst>
              <a:ext uri="{FF2B5EF4-FFF2-40B4-BE49-F238E27FC236}">
                <a16:creationId xmlns:a16="http://schemas.microsoft.com/office/drawing/2014/main" id="{7009A61F-F785-46A6-97CF-B75BEFFA90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BY"/>
          </a:p>
        </p:txBody>
      </p:sp>
      <p:sp>
        <p:nvSpPr>
          <p:cNvPr id="4" name="Текст 3">
            <a:extLst>
              <a:ext uri="{FF2B5EF4-FFF2-40B4-BE49-F238E27FC236}">
                <a16:creationId xmlns:a16="http://schemas.microsoft.com/office/drawing/2014/main" id="{15916819-F1B7-453E-B73E-1666D4073A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AC7F030-EC35-436A-ACC4-73AF0AA4CBDE}"/>
              </a:ext>
            </a:extLst>
          </p:cNvPr>
          <p:cNvSpPr>
            <a:spLocks noGrp="1"/>
          </p:cNvSpPr>
          <p:nvPr>
            <p:ph type="dt" sz="half" idx="10"/>
          </p:nvPr>
        </p:nvSpPr>
        <p:spPr/>
        <p:txBody>
          <a:bodyPr/>
          <a:lstStyle/>
          <a:p>
            <a:fld id="{D7D6C7A8-ED26-4A47-AE19-597CB9EB281D}" type="datetimeFigureOut">
              <a:rPr lang="ru-BY" smtClean="0"/>
              <a:t>19.01.2022</a:t>
            </a:fld>
            <a:endParaRPr lang="ru-BY"/>
          </a:p>
        </p:txBody>
      </p:sp>
      <p:sp>
        <p:nvSpPr>
          <p:cNvPr id="6" name="Нижний колонтитул 5">
            <a:extLst>
              <a:ext uri="{FF2B5EF4-FFF2-40B4-BE49-F238E27FC236}">
                <a16:creationId xmlns:a16="http://schemas.microsoft.com/office/drawing/2014/main" id="{36239C56-8EE7-402D-81A1-2B2F99355916}"/>
              </a:ext>
            </a:extLst>
          </p:cNvPr>
          <p:cNvSpPr>
            <a:spLocks noGrp="1"/>
          </p:cNvSpPr>
          <p:nvPr>
            <p:ph type="ftr" sz="quarter" idx="11"/>
          </p:nvPr>
        </p:nvSpPr>
        <p:spPr/>
        <p:txBody>
          <a:bodyPr/>
          <a:lstStyle/>
          <a:p>
            <a:endParaRPr lang="ru-BY"/>
          </a:p>
        </p:txBody>
      </p:sp>
      <p:sp>
        <p:nvSpPr>
          <p:cNvPr id="7" name="Номер слайда 6">
            <a:extLst>
              <a:ext uri="{FF2B5EF4-FFF2-40B4-BE49-F238E27FC236}">
                <a16:creationId xmlns:a16="http://schemas.microsoft.com/office/drawing/2014/main" id="{435F2D74-5632-420C-822D-578CECAC9F28}"/>
              </a:ext>
            </a:extLst>
          </p:cNvPr>
          <p:cNvSpPr>
            <a:spLocks noGrp="1"/>
          </p:cNvSpPr>
          <p:nvPr>
            <p:ph type="sldNum" sz="quarter" idx="12"/>
          </p:nvPr>
        </p:nvSpPr>
        <p:spPr/>
        <p:txBody>
          <a:bodyPr/>
          <a:lstStyle/>
          <a:p>
            <a:fld id="{87A8A955-5B65-46F8-9EE3-B954D65D9527}" type="slidenum">
              <a:rPr lang="ru-BY" smtClean="0"/>
              <a:t>‹#›</a:t>
            </a:fld>
            <a:endParaRPr lang="ru-BY"/>
          </a:p>
        </p:txBody>
      </p:sp>
    </p:spTree>
    <p:extLst>
      <p:ext uri="{BB962C8B-B14F-4D97-AF65-F5344CB8AC3E}">
        <p14:creationId xmlns:p14="http://schemas.microsoft.com/office/powerpoint/2010/main" val="2143882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151019-A0E0-47AF-828A-AB317D4D8CAB}"/>
              </a:ext>
            </a:extLst>
          </p:cNvPr>
          <p:cNvSpPr>
            <a:spLocks noGrp="1"/>
          </p:cNvSpPr>
          <p:nvPr>
            <p:ph type="title"/>
          </p:nvPr>
        </p:nvSpPr>
        <p:spPr/>
        <p:txBody>
          <a:bodyPr/>
          <a:lstStyle/>
          <a:p>
            <a:r>
              <a:rPr lang="ru-RU"/>
              <a:t>Образец заголовка</a:t>
            </a:r>
            <a:endParaRPr lang="ru-BY"/>
          </a:p>
        </p:txBody>
      </p:sp>
      <p:sp>
        <p:nvSpPr>
          <p:cNvPr id="3" name="Вертикальный текст 2">
            <a:extLst>
              <a:ext uri="{FF2B5EF4-FFF2-40B4-BE49-F238E27FC236}">
                <a16:creationId xmlns:a16="http://schemas.microsoft.com/office/drawing/2014/main" id="{6ED45B72-6E02-4E3B-A1A0-1EE143CA304F}"/>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BY"/>
          </a:p>
        </p:txBody>
      </p:sp>
      <p:sp>
        <p:nvSpPr>
          <p:cNvPr id="4" name="Дата 3">
            <a:extLst>
              <a:ext uri="{FF2B5EF4-FFF2-40B4-BE49-F238E27FC236}">
                <a16:creationId xmlns:a16="http://schemas.microsoft.com/office/drawing/2014/main" id="{8EF674FD-DD0A-40AF-9F60-51040732F591}"/>
              </a:ext>
            </a:extLst>
          </p:cNvPr>
          <p:cNvSpPr>
            <a:spLocks noGrp="1"/>
          </p:cNvSpPr>
          <p:nvPr>
            <p:ph type="dt" sz="half" idx="10"/>
          </p:nvPr>
        </p:nvSpPr>
        <p:spPr/>
        <p:txBody>
          <a:bodyPr/>
          <a:lstStyle/>
          <a:p>
            <a:fld id="{D7D6C7A8-ED26-4A47-AE19-597CB9EB281D}" type="datetimeFigureOut">
              <a:rPr lang="ru-BY" smtClean="0"/>
              <a:t>19.01.2022</a:t>
            </a:fld>
            <a:endParaRPr lang="ru-BY"/>
          </a:p>
        </p:txBody>
      </p:sp>
      <p:sp>
        <p:nvSpPr>
          <p:cNvPr id="5" name="Нижний колонтитул 4">
            <a:extLst>
              <a:ext uri="{FF2B5EF4-FFF2-40B4-BE49-F238E27FC236}">
                <a16:creationId xmlns:a16="http://schemas.microsoft.com/office/drawing/2014/main" id="{E83E3BBE-2F3C-42D6-A15A-F2148F633302}"/>
              </a:ext>
            </a:extLst>
          </p:cNvPr>
          <p:cNvSpPr>
            <a:spLocks noGrp="1"/>
          </p:cNvSpPr>
          <p:nvPr>
            <p:ph type="ftr" sz="quarter" idx="11"/>
          </p:nvPr>
        </p:nvSpPr>
        <p:spPr/>
        <p:txBody>
          <a:bodyPr/>
          <a:lstStyle/>
          <a:p>
            <a:endParaRPr lang="ru-BY"/>
          </a:p>
        </p:txBody>
      </p:sp>
      <p:sp>
        <p:nvSpPr>
          <p:cNvPr id="6" name="Номер слайда 5">
            <a:extLst>
              <a:ext uri="{FF2B5EF4-FFF2-40B4-BE49-F238E27FC236}">
                <a16:creationId xmlns:a16="http://schemas.microsoft.com/office/drawing/2014/main" id="{5F6E0739-FF76-404E-81FD-0B8E41CB5028}"/>
              </a:ext>
            </a:extLst>
          </p:cNvPr>
          <p:cNvSpPr>
            <a:spLocks noGrp="1"/>
          </p:cNvSpPr>
          <p:nvPr>
            <p:ph type="sldNum" sz="quarter" idx="12"/>
          </p:nvPr>
        </p:nvSpPr>
        <p:spPr/>
        <p:txBody>
          <a:bodyPr/>
          <a:lstStyle/>
          <a:p>
            <a:fld id="{87A8A955-5B65-46F8-9EE3-B954D65D9527}" type="slidenum">
              <a:rPr lang="ru-BY" smtClean="0"/>
              <a:t>‹#›</a:t>
            </a:fld>
            <a:endParaRPr lang="ru-BY"/>
          </a:p>
        </p:txBody>
      </p:sp>
    </p:spTree>
    <p:extLst>
      <p:ext uri="{BB962C8B-B14F-4D97-AF65-F5344CB8AC3E}">
        <p14:creationId xmlns:p14="http://schemas.microsoft.com/office/powerpoint/2010/main" val="19278914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828740B3-0D9A-4F7B-B611-680514A8EF72}"/>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BY"/>
          </a:p>
        </p:txBody>
      </p:sp>
      <p:sp>
        <p:nvSpPr>
          <p:cNvPr id="3" name="Вертикальный текст 2">
            <a:extLst>
              <a:ext uri="{FF2B5EF4-FFF2-40B4-BE49-F238E27FC236}">
                <a16:creationId xmlns:a16="http://schemas.microsoft.com/office/drawing/2014/main" id="{BA428FB1-B260-4005-8BF9-88375D24B6CB}"/>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BY"/>
          </a:p>
        </p:txBody>
      </p:sp>
      <p:sp>
        <p:nvSpPr>
          <p:cNvPr id="4" name="Дата 3">
            <a:extLst>
              <a:ext uri="{FF2B5EF4-FFF2-40B4-BE49-F238E27FC236}">
                <a16:creationId xmlns:a16="http://schemas.microsoft.com/office/drawing/2014/main" id="{C0FE3B0D-77A5-466D-B594-6EC5142C04FC}"/>
              </a:ext>
            </a:extLst>
          </p:cNvPr>
          <p:cNvSpPr>
            <a:spLocks noGrp="1"/>
          </p:cNvSpPr>
          <p:nvPr>
            <p:ph type="dt" sz="half" idx="10"/>
          </p:nvPr>
        </p:nvSpPr>
        <p:spPr/>
        <p:txBody>
          <a:bodyPr/>
          <a:lstStyle/>
          <a:p>
            <a:fld id="{D7D6C7A8-ED26-4A47-AE19-597CB9EB281D}" type="datetimeFigureOut">
              <a:rPr lang="ru-BY" smtClean="0"/>
              <a:t>19.01.2022</a:t>
            </a:fld>
            <a:endParaRPr lang="ru-BY"/>
          </a:p>
        </p:txBody>
      </p:sp>
      <p:sp>
        <p:nvSpPr>
          <p:cNvPr id="5" name="Нижний колонтитул 4">
            <a:extLst>
              <a:ext uri="{FF2B5EF4-FFF2-40B4-BE49-F238E27FC236}">
                <a16:creationId xmlns:a16="http://schemas.microsoft.com/office/drawing/2014/main" id="{D4C0D203-2CD7-410D-AF11-4C65C30F61B8}"/>
              </a:ext>
            </a:extLst>
          </p:cNvPr>
          <p:cNvSpPr>
            <a:spLocks noGrp="1"/>
          </p:cNvSpPr>
          <p:nvPr>
            <p:ph type="ftr" sz="quarter" idx="11"/>
          </p:nvPr>
        </p:nvSpPr>
        <p:spPr/>
        <p:txBody>
          <a:bodyPr/>
          <a:lstStyle/>
          <a:p>
            <a:endParaRPr lang="ru-BY"/>
          </a:p>
        </p:txBody>
      </p:sp>
      <p:sp>
        <p:nvSpPr>
          <p:cNvPr id="6" name="Номер слайда 5">
            <a:extLst>
              <a:ext uri="{FF2B5EF4-FFF2-40B4-BE49-F238E27FC236}">
                <a16:creationId xmlns:a16="http://schemas.microsoft.com/office/drawing/2014/main" id="{EBED7038-CAC1-44F9-B20D-DE89E24461DF}"/>
              </a:ext>
            </a:extLst>
          </p:cNvPr>
          <p:cNvSpPr>
            <a:spLocks noGrp="1"/>
          </p:cNvSpPr>
          <p:nvPr>
            <p:ph type="sldNum" sz="quarter" idx="12"/>
          </p:nvPr>
        </p:nvSpPr>
        <p:spPr/>
        <p:txBody>
          <a:bodyPr/>
          <a:lstStyle/>
          <a:p>
            <a:fld id="{87A8A955-5B65-46F8-9EE3-B954D65D9527}" type="slidenum">
              <a:rPr lang="ru-BY" smtClean="0"/>
              <a:t>‹#›</a:t>
            </a:fld>
            <a:endParaRPr lang="ru-BY"/>
          </a:p>
        </p:txBody>
      </p:sp>
    </p:spTree>
    <p:extLst>
      <p:ext uri="{BB962C8B-B14F-4D97-AF65-F5344CB8AC3E}">
        <p14:creationId xmlns:p14="http://schemas.microsoft.com/office/powerpoint/2010/main" val="4162953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accent1">
                <a:lumMod val="5000"/>
                <a:lumOff val="95000"/>
              </a:schemeClr>
            </a:gs>
            <a:gs pos="73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306F21-FAAB-49E3-917B-6667ED2CC2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BY"/>
          </a:p>
        </p:txBody>
      </p:sp>
      <p:sp>
        <p:nvSpPr>
          <p:cNvPr id="3" name="Текст 2">
            <a:extLst>
              <a:ext uri="{FF2B5EF4-FFF2-40B4-BE49-F238E27FC236}">
                <a16:creationId xmlns:a16="http://schemas.microsoft.com/office/drawing/2014/main" id="{18D6F07F-4B1E-4DDA-B589-9D162E062B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BY"/>
          </a:p>
        </p:txBody>
      </p:sp>
      <p:sp>
        <p:nvSpPr>
          <p:cNvPr id="4" name="Дата 3">
            <a:extLst>
              <a:ext uri="{FF2B5EF4-FFF2-40B4-BE49-F238E27FC236}">
                <a16:creationId xmlns:a16="http://schemas.microsoft.com/office/drawing/2014/main" id="{18ED5FA8-94E3-4810-879A-F9188799FB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6C7A8-ED26-4A47-AE19-597CB9EB281D}" type="datetimeFigureOut">
              <a:rPr lang="ru-BY" smtClean="0"/>
              <a:t>19.01.2022</a:t>
            </a:fld>
            <a:endParaRPr lang="ru-BY"/>
          </a:p>
        </p:txBody>
      </p:sp>
      <p:sp>
        <p:nvSpPr>
          <p:cNvPr id="5" name="Нижний колонтитул 4">
            <a:extLst>
              <a:ext uri="{FF2B5EF4-FFF2-40B4-BE49-F238E27FC236}">
                <a16:creationId xmlns:a16="http://schemas.microsoft.com/office/drawing/2014/main" id="{50F2EAF3-76AA-41D6-902C-77AD16987A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BY"/>
          </a:p>
        </p:txBody>
      </p:sp>
      <p:sp>
        <p:nvSpPr>
          <p:cNvPr id="6" name="Номер слайда 5">
            <a:extLst>
              <a:ext uri="{FF2B5EF4-FFF2-40B4-BE49-F238E27FC236}">
                <a16:creationId xmlns:a16="http://schemas.microsoft.com/office/drawing/2014/main" id="{D008C1EE-8D90-4406-B7B3-9CA6AF893D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A8A955-5B65-46F8-9EE3-B954D65D9527}" type="slidenum">
              <a:rPr lang="ru-BY" smtClean="0"/>
              <a:t>‹#›</a:t>
            </a:fld>
            <a:endParaRPr lang="ru-BY"/>
          </a:p>
        </p:txBody>
      </p:sp>
    </p:spTree>
    <p:extLst>
      <p:ext uri="{BB962C8B-B14F-4D97-AF65-F5344CB8AC3E}">
        <p14:creationId xmlns:p14="http://schemas.microsoft.com/office/powerpoint/2010/main" val="1992515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B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F65714-E094-46BC-BA16-FF3F5A5027E8}"/>
              </a:ext>
            </a:extLst>
          </p:cNvPr>
          <p:cNvSpPr>
            <a:spLocks noGrp="1"/>
          </p:cNvSpPr>
          <p:nvPr>
            <p:ph type="title"/>
          </p:nvPr>
        </p:nvSpPr>
        <p:spPr>
          <a:xfrm>
            <a:off x="838200" y="365125"/>
            <a:ext cx="9779494" cy="1325563"/>
          </a:xfrm>
          <a:effectLst>
            <a:glow rad="228600">
              <a:schemeClr val="accent1">
                <a:satMod val="175000"/>
                <a:alpha val="40000"/>
              </a:schemeClr>
            </a:glow>
          </a:effectLst>
        </p:spPr>
        <p:txBody>
          <a:bodyPr/>
          <a:lstStyle/>
          <a:p>
            <a:pPr algn="ctr"/>
            <a:r>
              <a:rPr lang="ru-RU" b="1" dirty="0">
                <a:solidFill>
                  <a:srgbClr val="002060"/>
                </a:solidFill>
              </a:rPr>
              <a:t>ЭКОЛОГИЧЕСКИЙ КАЛЕНДАРЬ</a:t>
            </a:r>
            <a:br>
              <a:rPr lang="ru-RU" b="1" dirty="0">
                <a:solidFill>
                  <a:srgbClr val="002060"/>
                </a:solidFill>
              </a:rPr>
            </a:br>
            <a:r>
              <a:rPr lang="ru-RU" b="1" i="1" u="sng" dirty="0">
                <a:solidFill>
                  <a:srgbClr val="002060"/>
                </a:solidFill>
              </a:rPr>
              <a:t>декабрь – январь -февраль</a:t>
            </a:r>
            <a:endParaRPr lang="ru-BY" b="1" i="1" u="sng" dirty="0">
              <a:solidFill>
                <a:srgbClr val="002060"/>
              </a:solidFill>
            </a:endParaRPr>
          </a:p>
        </p:txBody>
      </p:sp>
      <p:pic>
        <p:nvPicPr>
          <p:cNvPr id="3074" name="Picture 2" descr="Лунный календарь обои на рабочий стол, Лунный календарь HD картинки, фото  скачать бесплатно">
            <a:extLst>
              <a:ext uri="{FF2B5EF4-FFF2-40B4-BE49-F238E27FC236}">
                <a16:creationId xmlns:a16="http://schemas.microsoft.com/office/drawing/2014/main" id="{ADD4F7BD-44B7-4FB4-BCF4-24B09823E42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88384" y="2155848"/>
            <a:ext cx="2887892" cy="2036133"/>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3078" name="Picture 6" descr="Календарь. Зима. Приметы. | Журнал Ярмарки Мастеров">
            <a:extLst>
              <a:ext uri="{FF2B5EF4-FFF2-40B4-BE49-F238E27FC236}">
                <a16:creationId xmlns:a16="http://schemas.microsoft.com/office/drawing/2014/main" id="{8224A981-DDC7-403D-9888-4F008AB087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6926" y="2204329"/>
            <a:ext cx="2727695" cy="1847850"/>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3086" name="Picture 14" descr="Анисьин день: народный календарь и приметы на 12 января">
            <a:extLst>
              <a:ext uri="{FF2B5EF4-FFF2-40B4-BE49-F238E27FC236}">
                <a16:creationId xmlns:a16="http://schemas.microsoft.com/office/drawing/2014/main" id="{6132424D-0D1C-4E69-B846-ABB76AD884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2863" y="3961488"/>
            <a:ext cx="2874203" cy="2311686"/>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3088" name="Picture 16" descr="Какой сегодня праздник: 15 января 2021 года: новости, январь, история,  праздник, календарь, зима, общество">
            <a:extLst>
              <a:ext uri="{FF2B5EF4-FFF2-40B4-BE49-F238E27FC236}">
                <a16:creationId xmlns:a16="http://schemas.microsoft.com/office/drawing/2014/main" id="{81C803D5-E9B9-4482-A8C6-D01CFD6AFF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0136" y="3684085"/>
            <a:ext cx="3837331" cy="2172514"/>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3090" name="Picture 18" descr="Лунно-солнечный календарь на каждый день года - 2021">
            <a:extLst>
              <a:ext uri="{FF2B5EF4-FFF2-40B4-BE49-F238E27FC236}">
                <a16:creationId xmlns:a16="http://schemas.microsoft.com/office/drawing/2014/main" id="{02DA2594-B445-4FD8-9425-98CEEE8D8FF8}"/>
              </a:ext>
            </a:extLst>
          </p:cNvPr>
          <p:cNvPicPr>
            <a:picLocks noGrp="1" noChangeAspect="1" noChangeArrowheads="1"/>
          </p:cNvPicPr>
          <p:nvPr>
            <p:ph sz="half" idx="1"/>
          </p:nvPr>
        </p:nvPicPr>
        <p:blipFill>
          <a:blip r:embed="rId6">
            <a:extLst>
              <a:ext uri="{28A0092B-C50C-407E-A947-70E740481C1C}">
                <a14:useLocalDpi xmlns:a14="http://schemas.microsoft.com/office/drawing/2010/main" val="0"/>
              </a:ext>
            </a:extLst>
          </a:blip>
          <a:srcRect/>
          <a:stretch>
            <a:fillRect/>
          </a:stretch>
        </p:blipFill>
        <p:spPr bwMode="auto">
          <a:xfrm>
            <a:off x="1574276" y="3684085"/>
            <a:ext cx="3544479" cy="2589089"/>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3096" name="Picture 24" descr="Народный календарь.Зима.Февраль. » Интуиция">
            <a:extLst>
              <a:ext uri="{FF2B5EF4-FFF2-40B4-BE49-F238E27FC236}">
                <a16:creationId xmlns:a16="http://schemas.microsoft.com/office/drawing/2014/main" id="{B141DBAE-63FC-479F-BE3C-5AF69B8C23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67269" y="2113638"/>
            <a:ext cx="3274058" cy="1847850"/>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242396"/>
      </p:ext>
    </p:extLst>
  </p:cSld>
  <p:clrMapOvr>
    <a:masterClrMapping/>
  </p:clrMapOvr>
  <p:transition spd="slow" advTm="9561">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7249E-8120-40B9-992C-0E9BAB9D0C3D}"/>
              </a:ext>
            </a:extLst>
          </p:cNvPr>
          <p:cNvSpPr>
            <a:spLocks noGrp="1"/>
          </p:cNvSpPr>
          <p:nvPr>
            <p:ph type="title"/>
          </p:nvPr>
        </p:nvSpPr>
        <p:spPr>
          <a:xfrm>
            <a:off x="838200" y="365125"/>
            <a:ext cx="10515600" cy="828922"/>
          </a:xfrm>
          <a:effectLst>
            <a:glow rad="228600">
              <a:schemeClr val="accent2">
                <a:satMod val="175000"/>
                <a:alpha val="40000"/>
              </a:schemeClr>
            </a:glow>
          </a:effectLst>
        </p:spPr>
        <p:txBody>
          <a:bodyPr>
            <a:noAutofit/>
          </a:bodyPr>
          <a:lstStyle/>
          <a:p>
            <a:pPr algn="ctr"/>
            <a:r>
              <a:rPr lang="ru-RU" sz="3200" b="1" dirty="0">
                <a:solidFill>
                  <a:srgbClr val="002060"/>
                </a:solidFill>
              </a:rPr>
              <a:t>3 декабря - </a:t>
            </a:r>
            <a:br>
              <a:rPr lang="ru-RU" sz="3200" b="1" dirty="0">
                <a:solidFill>
                  <a:srgbClr val="002060"/>
                </a:solidFill>
              </a:rPr>
            </a:br>
            <a:r>
              <a:rPr lang="ru-RU" sz="3200" b="1" dirty="0">
                <a:solidFill>
                  <a:srgbClr val="002060"/>
                </a:solidFill>
              </a:rPr>
              <a:t> Международный день борьбы с пестицидами</a:t>
            </a:r>
            <a:endParaRPr lang="ru-BY" sz="3200" b="1" dirty="0">
              <a:solidFill>
                <a:srgbClr val="002060"/>
              </a:solidFill>
            </a:endParaRPr>
          </a:p>
        </p:txBody>
      </p:sp>
      <p:sp>
        <p:nvSpPr>
          <p:cNvPr id="4" name="Объект 3">
            <a:extLst>
              <a:ext uri="{FF2B5EF4-FFF2-40B4-BE49-F238E27FC236}">
                <a16:creationId xmlns:a16="http://schemas.microsoft.com/office/drawing/2014/main" id="{D75EF674-0F97-4F5A-9DB2-9CB0E0571CFF}"/>
              </a:ext>
            </a:extLst>
          </p:cNvPr>
          <p:cNvSpPr>
            <a:spLocks noGrp="1"/>
          </p:cNvSpPr>
          <p:nvPr>
            <p:ph sz="half" idx="2"/>
          </p:nvPr>
        </p:nvSpPr>
        <p:spPr>
          <a:xfrm>
            <a:off x="4074851" y="1313895"/>
            <a:ext cx="7278950" cy="5388746"/>
          </a:xfrm>
          <a:ln w="28575">
            <a:solidFill>
              <a:schemeClr val="accent5">
                <a:lumMod val="75000"/>
              </a:schemeClr>
            </a:solidFill>
          </a:ln>
          <a:effectLst>
            <a:glow rad="139700">
              <a:schemeClr val="accent1">
                <a:satMod val="175000"/>
                <a:alpha val="40000"/>
              </a:schemeClr>
            </a:glow>
          </a:effectLst>
        </p:spPr>
        <p:txBody>
          <a:bodyPr>
            <a:noAutofit/>
          </a:bodyPr>
          <a:lstStyle/>
          <a:p>
            <a:pPr marL="0" indent="0" fontAlgn="base">
              <a:buNone/>
            </a:pPr>
            <a:r>
              <a:rPr lang="ru-RU" sz="1300" dirty="0">
                <a:solidFill>
                  <a:srgbClr val="000000"/>
                </a:solidFill>
              </a:rPr>
              <a:t>3 декабря 1984 года на заводе по производству пестицидов в Бхопале (Индия) произошла крупнейшая авария, относимая к разряду экологических катастроф. В связи с этой катастрофой и с целью привлечения внимания к проблемам химического загрязнения окружающей среды латиноамериканская сеть борцов против пестицидов объявила 3 декабря Днем борьбы с пестицидами, который в скором времени стал международным.</a:t>
            </a:r>
          </a:p>
          <a:p>
            <a:pPr marL="0" indent="0" fontAlgn="base">
              <a:buNone/>
            </a:pPr>
            <a:r>
              <a:rPr lang="ru-RU" sz="1300" dirty="0">
                <a:solidFill>
                  <a:srgbClr val="000000"/>
                </a:solidFill>
              </a:rPr>
              <a:t>В 2001 году в Стокгольме (Швеция) правительствами 127 государств была принята Конвенция по стойким органическим загрязнителям стойким органическим загрязнителям. Настоящая Конвенция определяет список 12 наиболее опасных хлорорганических пестицидов и юридически закрепляет глобальную ликвидацию стойких органических загрязнителей, промышленных химикатов и газов, а также запрещает их производство и использование, наносящее огромный вред всему живому на Земле. На сегодняшний день документ подписан лишь двумя государствами – США и Канадой. Но, хотя Конвенция вступит в силу только после ратификации ее в 50 странах, уже сейчас многие государства осознали, насколько опасны для нашей планеты пестициды, и отказались от их производства и использования. </a:t>
            </a:r>
          </a:p>
          <a:p>
            <a:pPr marL="0" indent="0" fontAlgn="base">
              <a:buNone/>
            </a:pPr>
            <a:r>
              <a:rPr lang="ru-RU" sz="1300" dirty="0">
                <a:solidFill>
                  <a:srgbClr val="000000"/>
                </a:solidFill>
              </a:rPr>
              <a:t>Однако проблема до сих пор остается достаточно острой, так как стойкие органические загрязнители, имея слабую способность разлагаться, за десятилетия активного использования аккумулировались в окружающей среде и накапливаются в организмах животных и людей. Не утилизированные запасы пестицидов являются одним из серьезнейших факторов риска для жизни и здоровья человека и экологического состояния планеты в целом. </a:t>
            </a:r>
          </a:p>
          <a:p>
            <a:pPr marL="0" indent="0" fontAlgn="base">
              <a:buNone/>
            </a:pPr>
            <a:r>
              <a:rPr lang="ru-RU" sz="1300" dirty="0">
                <a:solidFill>
                  <a:srgbClr val="000000"/>
                </a:solidFill>
              </a:rPr>
              <a:t>По данным Всемирной организации здравоохранения, ежегодно в мире регистрируется около 2 млн. отравлений пестицидами, преимущественно при работе с ними. Некоторые химикаты считаются гормонально активными соединениями и вызывают расстройства эндокринной и иммунной систем. Действие других связывают с задержкой умственного развития, репродуктивными проблемами и раком. Именно пестициды считаются главной причиной "тихой катастрофы" - так эксперты ООН охарактеризовали состояние почв в Европе, чтобы привлечь внимание к этой проблеме, экологи разных стран 3 декабря проводят различные акции против стойких органических загрязнителей, выступают с призывами к правительствам своих государств о ратификации Стокгольмской конвенции и полном уничтожении пестицидов.</a:t>
            </a:r>
          </a:p>
        </p:txBody>
      </p:sp>
      <p:pic>
        <p:nvPicPr>
          <p:cNvPr id="10" name="Объект 9">
            <a:extLst>
              <a:ext uri="{FF2B5EF4-FFF2-40B4-BE49-F238E27FC236}">
                <a16:creationId xmlns:a16="http://schemas.microsoft.com/office/drawing/2014/main" id="{412517EC-10DB-4B0D-A738-6324145BCD5E}"/>
              </a:ext>
            </a:extLst>
          </p:cNvPr>
          <p:cNvPicPr>
            <a:picLocks noGrp="1" noChangeAspect="1"/>
          </p:cNvPicPr>
          <p:nvPr>
            <p:ph sz="half" idx="1"/>
          </p:nvPr>
        </p:nvPicPr>
        <p:blipFill>
          <a:blip r:embed="rId2"/>
          <a:stretch>
            <a:fillRect/>
          </a:stretch>
        </p:blipFill>
        <p:spPr>
          <a:xfrm>
            <a:off x="471340" y="1384917"/>
            <a:ext cx="3425957" cy="3469887"/>
          </a:xfrm>
          <a:prstGeom prst="rect">
            <a:avLst/>
          </a:prstGeom>
          <a:effectLst>
            <a:glow rad="228600">
              <a:schemeClr val="accent1">
                <a:satMod val="175000"/>
                <a:alpha val="40000"/>
              </a:schemeClr>
            </a:glow>
          </a:effectLst>
        </p:spPr>
      </p:pic>
    </p:spTree>
    <p:extLst>
      <p:ext uri="{BB962C8B-B14F-4D97-AF65-F5344CB8AC3E}">
        <p14:creationId xmlns:p14="http://schemas.microsoft.com/office/powerpoint/2010/main" val="3417854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7249E-8120-40B9-992C-0E9BAB9D0C3D}"/>
              </a:ext>
            </a:extLst>
          </p:cNvPr>
          <p:cNvSpPr>
            <a:spLocks noGrp="1"/>
          </p:cNvSpPr>
          <p:nvPr>
            <p:ph type="title"/>
          </p:nvPr>
        </p:nvSpPr>
        <p:spPr>
          <a:xfrm>
            <a:off x="838200" y="365125"/>
            <a:ext cx="10515600" cy="828922"/>
          </a:xfrm>
          <a:effectLst>
            <a:glow rad="228600">
              <a:schemeClr val="accent2">
                <a:satMod val="175000"/>
                <a:alpha val="40000"/>
              </a:schemeClr>
            </a:glow>
          </a:effectLst>
        </p:spPr>
        <p:txBody>
          <a:bodyPr>
            <a:noAutofit/>
          </a:bodyPr>
          <a:lstStyle/>
          <a:p>
            <a:pPr algn="ctr"/>
            <a:r>
              <a:rPr lang="ru-RU" sz="3200" b="1" dirty="0">
                <a:solidFill>
                  <a:srgbClr val="002060"/>
                </a:solidFill>
              </a:rPr>
              <a:t>5 декабря - Всемирный день почв</a:t>
            </a:r>
            <a:endParaRPr lang="ru-BY" sz="3200" b="1" dirty="0">
              <a:solidFill>
                <a:srgbClr val="002060"/>
              </a:solidFill>
            </a:endParaRPr>
          </a:p>
        </p:txBody>
      </p:sp>
      <p:sp>
        <p:nvSpPr>
          <p:cNvPr id="4" name="Объект 3">
            <a:extLst>
              <a:ext uri="{FF2B5EF4-FFF2-40B4-BE49-F238E27FC236}">
                <a16:creationId xmlns:a16="http://schemas.microsoft.com/office/drawing/2014/main" id="{D75EF674-0F97-4F5A-9DB2-9CB0E0571CFF}"/>
              </a:ext>
            </a:extLst>
          </p:cNvPr>
          <p:cNvSpPr>
            <a:spLocks noGrp="1"/>
          </p:cNvSpPr>
          <p:nvPr>
            <p:ph sz="half" idx="2"/>
          </p:nvPr>
        </p:nvSpPr>
        <p:spPr>
          <a:xfrm>
            <a:off x="3959440" y="1194047"/>
            <a:ext cx="7776839" cy="5508594"/>
          </a:xfrm>
          <a:ln w="28575">
            <a:solidFill>
              <a:schemeClr val="accent5">
                <a:lumMod val="75000"/>
              </a:schemeClr>
            </a:solidFill>
          </a:ln>
          <a:effectLst>
            <a:glow rad="139700">
              <a:schemeClr val="accent1">
                <a:satMod val="175000"/>
                <a:alpha val="40000"/>
              </a:schemeClr>
            </a:glow>
          </a:effectLst>
        </p:spPr>
        <p:txBody>
          <a:bodyPr>
            <a:noAutofit/>
          </a:bodyPr>
          <a:lstStyle/>
          <a:p>
            <a:pPr marL="0" indent="0" fontAlgn="base">
              <a:buNone/>
            </a:pPr>
            <a:r>
              <a:rPr lang="ru-RU" sz="1100" dirty="0">
                <a:solidFill>
                  <a:srgbClr val="000000"/>
                </a:solidFill>
              </a:rPr>
              <a:t>Всемирный день почв отмечается ежегодно 5 декабря, с целью напомнить мировому сообществу о важности почвенных ресурсов и той роли, которую они играют в сохранении экосистем и обеспечении роста благосостояния человека.</a:t>
            </a:r>
          </a:p>
          <a:p>
            <a:pPr marL="0" indent="0" fontAlgn="base">
              <a:buNone/>
            </a:pPr>
            <a:r>
              <a:rPr lang="ru-RU" sz="1100" dirty="0">
                <a:solidFill>
                  <a:srgbClr val="000000"/>
                </a:solidFill>
              </a:rPr>
              <a:t>История возникновения этого дня берёт своё начало в 2002 году, когда Международным союзом почвенных наук была принята соответствующая резолюция. Учёные тогда обратили внимание на необходимость осознания важности почвенных ресурсов планеты на международном уровне.</a:t>
            </a:r>
          </a:p>
          <a:p>
            <a:pPr marL="0" indent="0" fontAlgn="base">
              <a:buNone/>
            </a:pPr>
            <a:r>
              <a:rPr lang="ru-RU" sz="1100" dirty="0">
                <a:solidFill>
                  <a:srgbClr val="000000"/>
                </a:solidFill>
              </a:rPr>
              <a:t>Своей задачей они ставили переоценку понимания, как рядовыми гражданами, так и властями всех стран мира той роли, которую играют почвенные ресурсы в жизни человека и государства, а также в экосистеме планеты. Только осознание важности сохранения почвенных ресурсов планеты способно кардинальным образом изменить и политику правящих структур любого государства в этой сфере.</a:t>
            </a:r>
          </a:p>
          <a:p>
            <a:pPr marL="0" indent="0" fontAlgn="base">
              <a:buNone/>
            </a:pPr>
            <a:r>
              <a:rPr lang="ru-RU" sz="1100" dirty="0">
                <a:solidFill>
                  <a:srgbClr val="000000"/>
                </a:solidFill>
              </a:rPr>
              <a:t>Резолюция Международного союза почвенных наук была поддержана ФАО (Продовольственной и сельскохозяйственной организацией ООН). Совместно с Таиландом эта организация выступила в ООН с инициативой учредить день, посвящённый проблеме почвенных ресурсов Земли. В декабре 2013 года Генеральная Ассамблея ООН провозгласила 5 декабря Всемирным днём почв.</a:t>
            </a:r>
          </a:p>
          <a:p>
            <a:pPr marL="0" indent="0" fontAlgn="base">
              <a:buNone/>
            </a:pPr>
            <a:r>
              <a:rPr lang="ru-RU" sz="1100" dirty="0">
                <a:solidFill>
                  <a:srgbClr val="000000"/>
                </a:solidFill>
              </a:rPr>
              <a:t>Почвы – это одна из основополагающих структур экосистемы, обеспечение жизненного пространства для человека и мира флоры и фауны, поддержание биологического многообразия, основная составляющая производства кормов и продовольствия, одно из условий безопасности и устойчивости в условиях неблагоприятного воздействия климатического фактора и т.д.</a:t>
            </a:r>
          </a:p>
          <a:p>
            <a:pPr marL="0" indent="0" fontAlgn="base">
              <a:buNone/>
            </a:pPr>
            <a:r>
              <a:rPr lang="ru-RU" sz="1100" dirty="0">
                <a:solidFill>
                  <a:srgbClr val="000000"/>
                </a:solidFill>
              </a:rPr>
              <a:t>Нельзя рассматривать почву просто как устойчивую основу под ногами человека. Пустыня – тоже предоставляет устойчивость, однако лишает человека возможности выращивать продовольствие. То есть фактор плодородия земель играет в нашей жизни одну из ключевых ролей. С этой точки зрения экологи и представители ФАО обеспокоены тем, что около трети почвенных ресурсов мира деградируют, а часть подвержена опустыниванию.</a:t>
            </a:r>
          </a:p>
          <a:p>
            <a:pPr marL="0" indent="0" fontAlgn="base">
              <a:buNone/>
            </a:pPr>
            <a:r>
              <a:rPr lang="ru-RU" sz="1100" dirty="0">
                <a:solidFill>
                  <a:srgbClr val="000000"/>
                </a:solidFill>
              </a:rPr>
              <a:t>Ещё один фактор – загрязнение почв, которое может быть незаметным, и кажется далеким, но в действительности затрагивает каждого человека, по всему миру. В условиях глобального роста населения, которое к 2050 году достигнет 9 миллиардов, загрязнение почв является всемирной проблемой, которая разрушает наши почвы, отравляет пищу, которую мы едим, воду, которую мы пьем, и воздух, которым мы дышим. Истинный масштаб проблемы до сих пор неизвестен, так как многие данные недоступны в глобальном масштабе.</a:t>
            </a:r>
          </a:p>
          <a:p>
            <a:pPr marL="0" indent="0" fontAlgn="base">
              <a:buNone/>
            </a:pPr>
            <a:r>
              <a:rPr lang="ru-RU" sz="1100" dirty="0">
                <a:solidFill>
                  <a:srgbClr val="000000"/>
                </a:solidFill>
              </a:rPr>
              <a:t>Поэтому, основные задачи мероприятий, проходящих в рамках этого Дня, носят просветительский характер. Также усилиями учёных, экологов вырабатываются и определённые программы, направленные на сохранение почвенных ресурсов, их рациональное и бережное использование. Эти программы адресованы как простым землепользователям, так и политикам, формирующим решения и имеющим возможность контролировать их исполнение.</a:t>
            </a:r>
          </a:p>
        </p:txBody>
      </p:sp>
      <p:pic>
        <p:nvPicPr>
          <p:cNvPr id="6" name="Объект 5">
            <a:extLst>
              <a:ext uri="{FF2B5EF4-FFF2-40B4-BE49-F238E27FC236}">
                <a16:creationId xmlns:a16="http://schemas.microsoft.com/office/drawing/2014/main" id="{4F5CF4D5-DE38-4498-8ECD-E496AA2CA05E}"/>
              </a:ext>
            </a:extLst>
          </p:cNvPr>
          <p:cNvPicPr>
            <a:picLocks noGrp="1" noChangeAspect="1"/>
          </p:cNvPicPr>
          <p:nvPr>
            <p:ph sz="half" idx="1"/>
          </p:nvPr>
        </p:nvPicPr>
        <p:blipFill>
          <a:blip r:embed="rId2"/>
          <a:stretch>
            <a:fillRect/>
          </a:stretch>
        </p:blipFill>
        <p:spPr>
          <a:xfrm>
            <a:off x="284086" y="1757779"/>
            <a:ext cx="3302494" cy="3355759"/>
          </a:xfrm>
          <a:prstGeom prst="rect">
            <a:avLst/>
          </a:prstGeom>
          <a:effectLst>
            <a:glow rad="228600">
              <a:schemeClr val="accent1">
                <a:satMod val="175000"/>
                <a:alpha val="40000"/>
              </a:schemeClr>
            </a:glow>
          </a:effectLst>
        </p:spPr>
      </p:pic>
    </p:spTree>
    <p:extLst>
      <p:ext uri="{BB962C8B-B14F-4D97-AF65-F5344CB8AC3E}">
        <p14:creationId xmlns:p14="http://schemas.microsoft.com/office/powerpoint/2010/main" val="34866585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7249E-8120-40B9-992C-0E9BAB9D0C3D}"/>
              </a:ext>
            </a:extLst>
          </p:cNvPr>
          <p:cNvSpPr>
            <a:spLocks noGrp="1"/>
          </p:cNvSpPr>
          <p:nvPr>
            <p:ph type="title"/>
          </p:nvPr>
        </p:nvSpPr>
        <p:spPr>
          <a:xfrm>
            <a:off x="838200" y="365125"/>
            <a:ext cx="10515600" cy="828922"/>
          </a:xfrm>
          <a:effectLst>
            <a:glow rad="228600">
              <a:schemeClr val="accent2">
                <a:satMod val="175000"/>
                <a:alpha val="40000"/>
              </a:schemeClr>
            </a:glow>
          </a:effectLst>
        </p:spPr>
        <p:txBody>
          <a:bodyPr>
            <a:noAutofit/>
          </a:bodyPr>
          <a:lstStyle/>
          <a:p>
            <a:pPr algn="ctr"/>
            <a:r>
              <a:rPr lang="ru-RU" sz="3200" b="1" dirty="0">
                <a:solidFill>
                  <a:srgbClr val="002060"/>
                </a:solidFill>
              </a:rPr>
              <a:t>11 декабря - Международный день гор</a:t>
            </a:r>
            <a:endParaRPr lang="ru-BY" sz="3200" b="1" dirty="0">
              <a:solidFill>
                <a:srgbClr val="002060"/>
              </a:solidFill>
            </a:endParaRPr>
          </a:p>
        </p:txBody>
      </p:sp>
      <p:sp>
        <p:nvSpPr>
          <p:cNvPr id="4" name="Объект 3">
            <a:extLst>
              <a:ext uri="{FF2B5EF4-FFF2-40B4-BE49-F238E27FC236}">
                <a16:creationId xmlns:a16="http://schemas.microsoft.com/office/drawing/2014/main" id="{D75EF674-0F97-4F5A-9DB2-9CB0E0571CFF}"/>
              </a:ext>
            </a:extLst>
          </p:cNvPr>
          <p:cNvSpPr>
            <a:spLocks noGrp="1"/>
          </p:cNvSpPr>
          <p:nvPr>
            <p:ph sz="half" idx="2"/>
          </p:nvPr>
        </p:nvSpPr>
        <p:spPr>
          <a:xfrm>
            <a:off x="3959440" y="1194047"/>
            <a:ext cx="7776839" cy="5508594"/>
          </a:xfrm>
          <a:ln w="28575">
            <a:solidFill>
              <a:schemeClr val="accent5">
                <a:lumMod val="75000"/>
              </a:schemeClr>
            </a:solidFill>
          </a:ln>
          <a:effectLst>
            <a:glow rad="228600">
              <a:schemeClr val="accent1">
                <a:satMod val="175000"/>
                <a:alpha val="40000"/>
              </a:schemeClr>
            </a:glow>
          </a:effectLst>
        </p:spPr>
        <p:txBody>
          <a:bodyPr>
            <a:noAutofit/>
          </a:bodyPr>
          <a:lstStyle/>
          <a:p>
            <a:pPr marL="0" indent="0" fontAlgn="base">
              <a:buNone/>
            </a:pPr>
            <a:r>
              <a:rPr lang="ru-RU" sz="1200" dirty="0">
                <a:solidFill>
                  <a:srgbClr val="000000"/>
                </a:solidFill>
              </a:rPr>
              <a:t>Международный день гор отмечается ежегодно 11 декабря. Горы занимают четверть поверхности суши и являются домом для 12% населения Земли. Горные экосистемы уникальны, разнообразны и очень богаты. Половина мировых очагов биоразнообразия сосредоточена в горных районах, там же живет множество угрожаемых и редких видов растений и животных. Как бы далеко они не находились, горы играют важную роль в жизни каждого человека. Многие культурные растения и домашние животные родом из горных районов. Ледники и снежные шапки — источник 60–80% пресной воды на планете. Горы участвуют в формировании климата, изменяя потоки воздуха. И все же, несмотря на свои непоколебимые вершины, горы одни из наиболее хрупких и уязвимых экосистем.</a:t>
            </a:r>
          </a:p>
          <a:p>
            <a:pPr marL="0" indent="0" fontAlgn="base">
              <a:buNone/>
            </a:pPr>
            <a:r>
              <a:rPr lang="ru-RU" sz="1200" dirty="0">
                <a:solidFill>
                  <a:srgbClr val="000000"/>
                </a:solidFill>
              </a:rPr>
              <a:t>Климат в горах может разительно отличаться в зависимости от поры года или региона. От жарких пустынь до заснеженных лесов, в горах можно найти самые разные биотопы. В зависимости от высоты в пределах одной горной системы может встречаться несколько совершенно уникальных экосистем, что и делает горы такими ценными резервуарами биоразнообразия. За последние 50 лет число охраняемых природных территорий выросло в 6–8 раз, и две трети всех биосферных резерватов созданы в горах. В большинстве из них проживают местные народы, чье традиционное хозяйство имеет большое значение для сохранения природы.</a:t>
            </a:r>
          </a:p>
          <a:p>
            <a:pPr marL="0" indent="0" fontAlgn="base">
              <a:buNone/>
            </a:pPr>
            <a:r>
              <a:rPr lang="ru-RU" sz="1200" dirty="0">
                <a:solidFill>
                  <a:srgbClr val="000000"/>
                </a:solidFill>
              </a:rPr>
              <a:t>Горы опасны не только своим суровым климатом, здесь высока угроза стихийных бедствий: лавин, землетрясений и оползней. Несмотря на то, что местные жители научились справляться с ними, их уязвимость к катастрофам в последние годы увеличивается. Рост населения и урбанизация приводят к тому, что обедневшие фермеры вынуждены распахивать скудные земли и отказываться от устойчивых практик земледелия. В поисках заработка они вынуждены выращивать коммерческие монокультуры, применяя практики интенсивного земледелия. Вкупе с вырубкой лесов это приводит к истощению и эрозии почвы, разрушению экосистем. В свою очередь это повышает и вероятность стихийных бедствий.</a:t>
            </a:r>
          </a:p>
          <a:p>
            <a:pPr marL="0" indent="0" fontAlgn="base">
              <a:buNone/>
            </a:pPr>
            <a:r>
              <a:rPr lang="ru-RU" sz="1200" dirty="0">
                <a:solidFill>
                  <a:srgbClr val="000000"/>
                </a:solidFill>
              </a:rPr>
              <a:t> Самая опасная угроза для гор — изменение климата. Таяние ледяных шапок — не абстрактная страшилка, этот процесс заметен невооруженным глазом. На горе Котакачи в Эквадоре ледяная шапка и вовсе исчезла. Год от года там мелеют реки, все чаще случаются засухи. Местное сельское хозяйство серьезно нарушено, и экологическая катастрофа рискует обернуться сильным голодом. Ущерб для экосистем не поддается учету вовсе. Если этот процесс не остановить, подобное со временем затронет весь мир. Единственный способ добиться процветания для горных народов и человечества в целом — руководство принципами устойчивого развития на всех уровнях: в региональной политике, государственном управлении и на уровне международных соглашений.</a:t>
            </a:r>
          </a:p>
        </p:txBody>
      </p:sp>
      <p:pic>
        <p:nvPicPr>
          <p:cNvPr id="7" name="Объект 6">
            <a:extLst>
              <a:ext uri="{FF2B5EF4-FFF2-40B4-BE49-F238E27FC236}">
                <a16:creationId xmlns:a16="http://schemas.microsoft.com/office/drawing/2014/main" id="{37355BA9-87E0-4F74-9973-A1E5204ACFB3}"/>
              </a:ext>
            </a:extLst>
          </p:cNvPr>
          <p:cNvPicPr>
            <a:picLocks noGrp="1" noChangeAspect="1"/>
          </p:cNvPicPr>
          <p:nvPr>
            <p:ph sz="half" idx="1"/>
          </p:nvPr>
        </p:nvPicPr>
        <p:blipFill>
          <a:blip r:embed="rId2"/>
          <a:stretch>
            <a:fillRect/>
          </a:stretch>
        </p:blipFill>
        <p:spPr>
          <a:xfrm>
            <a:off x="372863" y="1292495"/>
            <a:ext cx="3480046" cy="3199606"/>
          </a:xfrm>
          <a:prstGeom prst="rect">
            <a:avLst/>
          </a:prstGeom>
          <a:effectLst>
            <a:glow rad="228600">
              <a:schemeClr val="accent5">
                <a:satMod val="175000"/>
                <a:alpha val="40000"/>
              </a:schemeClr>
            </a:glow>
          </a:effectLst>
        </p:spPr>
      </p:pic>
    </p:spTree>
    <p:extLst>
      <p:ext uri="{BB962C8B-B14F-4D97-AF65-F5344CB8AC3E}">
        <p14:creationId xmlns:p14="http://schemas.microsoft.com/office/powerpoint/2010/main" val="181959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7249E-8120-40B9-992C-0E9BAB9D0C3D}"/>
              </a:ext>
            </a:extLst>
          </p:cNvPr>
          <p:cNvSpPr>
            <a:spLocks noGrp="1"/>
          </p:cNvSpPr>
          <p:nvPr>
            <p:ph type="title"/>
          </p:nvPr>
        </p:nvSpPr>
        <p:spPr>
          <a:xfrm>
            <a:off x="838200" y="365125"/>
            <a:ext cx="10515600" cy="828922"/>
          </a:xfrm>
          <a:effectLst>
            <a:glow rad="228600">
              <a:schemeClr val="accent2">
                <a:satMod val="175000"/>
                <a:alpha val="40000"/>
              </a:schemeClr>
            </a:glow>
          </a:effectLst>
        </p:spPr>
        <p:txBody>
          <a:bodyPr>
            <a:noAutofit/>
          </a:bodyPr>
          <a:lstStyle/>
          <a:p>
            <a:pPr algn="ctr"/>
            <a:r>
              <a:rPr lang="ru-RU" sz="3200" b="1" dirty="0">
                <a:solidFill>
                  <a:srgbClr val="002060"/>
                </a:solidFill>
              </a:rPr>
              <a:t>19 декабря – День вечнозелёных растений</a:t>
            </a:r>
            <a:endParaRPr lang="ru-BY" sz="3200" b="1" dirty="0">
              <a:solidFill>
                <a:srgbClr val="002060"/>
              </a:solidFill>
            </a:endParaRPr>
          </a:p>
        </p:txBody>
      </p:sp>
      <p:sp>
        <p:nvSpPr>
          <p:cNvPr id="4" name="Объект 3">
            <a:extLst>
              <a:ext uri="{FF2B5EF4-FFF2-40B4-BE49-F238E27FC236}">
                <a16:creationId xmlns:a16="http://schemas.microsoft.com/office/drawing/2014/main" id="{D75EF674-0F97-4F5A-9DB2-9CB0E0571CFF}"/>
              </a:ext>
            </a:extLst>
          </p:cNvPr>
          <p:cNvSpPr>
            <a:spLocks noGrp="1"/>
          </p:cNvSpPr>
          <p:nvPr>
            <p:ph sz="half" idx="2"/>
          </p:nvPr>
        </p:nvSpPr>
        <p:spPr>
          <a:xfrm>
            <a:off x="3959440" y="1194048"/>
            <a:ext cx="7776839" cy="5073588"/>
          </a:xfrm>
          <a:ln w="28575">
            <a:solidFill>
              <a:schemeClr val="accent5">
                <a:lumMod val="75000"/>
              </a:schemeClr>
            </a:solidFill>
          </a:ln>
          <a:effectLst>
            <a:glow rad="139700">
              <a:schemeClr val="accent1">
                <a:satMod val="175000"/>
                <a:alpha val="40000"/>
              </a:schemeClr>
            </a:glow>
          </a:effectLst>
        </p:spPr>
        <p:txBody>
          <a:bodyPr>
            <a:noAutofit/>
          </a:bodyPr>
          <a:lstStyle/>
          <a:p>
            <a:pPr marL="0" indent="0" fontAlgn="base">
              <a:buNone/>
            </a:pPr>
            <a:r>
              <a:rPr lang="ru-RU" sz="1200" dirty="0">
                <a:solidFill>
                  <a:srgbClr val="000000"/>
                </a:solidFill>
              </a:rPr>
              <a:t>Вечнозелёные растения — растения, листва которых сохраняется в течение всего года, а каждый лист сохраняется на растении более 12 месяцев. В противоположность вечнозелёным, существуют листопадные растения, чья листва опадает в определённое время года в связи с холодным либо засушливым климатом; есть также полулистопадные растения, чья листва опадает в связи с неблагоприятными погодными условиями.</a:t>
            </a:r>
          </a:p>
          <a:p>
            <a:pPr marL="0" indent="0" fontAlgn="base">
              <a:buNone/>
            </a:pPr>
            <a:r>
              <a:rPr lang="ru-RU" sz="1200" dirty="0">
                <a:solidFill>
                  <a:srgbClr val="000000"/>
                </a:solidFill>
              </a:rPr>
              <a:t>Сохранение листа на вечнозелёных растениях сильно варьирует: у одних растений они опадают чуть более чем через год и сразу заменяются новыми; у других они держатся много лет, однако лишь у немногих видов листья не опадают более 5 лет. Рекорд сохранения одних и тех же листьев принадлежит сосне остистой (сосне долговечной, Pinus longaeva) — её хвоинки держатся до 45 лет. Ещё одним особенным видом растений является вельвичия удивительная (Welwitschia mirabilis) — африканское голосеменное растение, у которого только два листа, которые растут постоянно в течение всей жизни растения, но при этом постепенно стираются на конце, в результате чего одна листовая ткань сохраняется в течение 20—40 лет.</a:t>
            </a:r>
          </a:p>
          <a:p>
            <a:pPr marL="0" indent="0" fontAlgn="base">
              <a:buNone/>
            </a:pPr>
            <a:r>
              <a:rPr lang="ru-RU" sz="1200" dirty="0">
                <a:solidFill>
                  <a:srgbClr val="000000"/>
                </a:solidFill>
              </a:rPr>
              <a:t>Большинство растений влажных тропических лесов являются вечнозелёными, так как в этих лесах отсутствуют оба фактора, побуждающие растения к листопаду — холод и засуха. Растения на территориях с более прохладным или засушливым климатом могут быть как листопадными, так и вечнозелёными. При низких температурах только относительно небольшое количество видов, в основном хвойные растения, остаются вечнозелёными.</a:t>
            </a:r>
          </a:p>
          <a:p>
            <a:pPr marL="0" indent="0" fontAlgn="base">
              <a:buNone/>
            </a:pPr>
            <a:r>
              <a:rPr lang="ru-RU" sz="1200" dirty="0">
                <a:solidFill>
                  <a:srgbClr val="000000"/>
                </a:solidFill>
              </a:rPr>
              <a:t>Вечнозелёные растения в неблагоприятных климатических условиях имеют другие признаки адаптации к низкому содержанию питательных веществ. Листопадные растения уменьшают потребность в питательных веществах с опаданием листвы, и в зимнее время все необходимые нутриенты получают из земли, в том числе и для воспроизводства новых листьев. Когда имеется доступ лишь к малому количеству питательных веществ, вечнозеленые растения имеют преимущество, даже при том, что их листья и иглы должны быть в состоянии противостоять засухе или холоду, и таким образом менее эффективны при фотосинтезе. В тайге или лесотундре у вечнозелёных растений также есть преимущество, так как земля достаточно холодная для быстрого распада органических веществ.</a:t>
            </a:r>
          </a:p>
          <a:p>
            <a:pPr marL="0" indent="0" fontAlgn="base">
              <a:buNone/>
            </a:pPr>
            <a:r>
              <a:rPr lang="ru-RU" sz="1200" dirty="0">
                <a:solidFill>
                  <a:srgbClr val="000000"/>
                </a:solidFill>
              </a:rPr>
              <a:t>В умеренном климате опавшая листва или хвоя вечнозелёных растений имеет более высокое содержание углеродистого азота по сравнению с листопадными деревьями, таким образом она вносит свой вклад в более высокую кислотность почвы и более низкое содержание азота почвы. Такие условия способствуют росту вечнозелёных растений и наоборот, препятствуют развитию листопадных.</a:t>
            </a:r>
          </a:p>
        </p:txBody>
      </p:sp>
      <p:pic>
        <p:nvPicPr>
          <p:cNvPr id="13" name="Объект 12">
            <a:extLst>
              <a:ext uri="{FF2B5EF4-FFF2-40B4-BE49-F238E27FC236}">
                <a16:creationId xmlns:a16="http://schemas.microsoft.com/office/drawing/2014/main" id="{90533342-C70C-48C5-B54C-AD9102037AE5}"/>
              </a:ext>
            </a:extLst>
          </p:cNvPr>
          <p:cNvPicPr>
            <a:picLocks noGrp="1" noChangeAspect="1"/>
          </p:cNvPicPr>
          <p:nvPr>
            <p:ph sz="half" idx="1"/>
          </p:nvPr>
        </p:nvPicPr>
        <p:blipFill>
          <a:blip r:embed="rId2"/>
          <a:stretch>
            <a:fillRect/>
          </a:stretch>
        </p:blipFill>
        <p:spPr>
          <a:xfrm>
            <a:off x="333652" y="1287263"/>
            <a:ext cx="3528134" cy="4092606"/>
          </a:xfrm>
          <a:prstGeom prst="rect">
            <a:avLst/>
          </a:prstGeom>
          <a:effectLst>
            <a:glow rad="139700">
              <a:schemeClr val="accent1">
                <a:satMod val="175000"/>
                <a:alpha val="40000"/>
              </a:schemeClr>
            </a:glow>
          </a:effectLst>
        </p:spPr>
      </p:pic>
    </p:spTree>
    <p:extLst>
      <p:ext uri="{BB962C8B-B14F-4D97-AF65-F5344CB8AC3E}">
        <p14:creationId xmlns:p14="http://schemas.microsoft.com/office/powerpoint/2010/main" val="20665560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7249E-8120-40B9-992C-0E9BAB9D0C3D}"/>
              </a:ext>
            </a:extLst>
          </p:cNvPr>
          <p:cNvSpPr>
            <a:spLocks noGrp="1"/>
          </p:cNvSpPr>
          <p:nvPr>
            <p:ph type="title"/>
          </p:nvPr>
        </p:nvSpPr>
        <p:spPr>
          <a:xfrm>
            <a:off x="838200" y="365125"/>
            <a:ext cx="10515600" cy="828922"/>
          </a:xfrm>
          <a:effectLst>
            <a:glow rad="228600">
              <a:schemeClr val="accent2">
                <a:satMod val="175000"/>
                <a:alpha val="40000"/>
              </a:schemeClr>
            </a:glow>
          </a:effectLst>
        </p:spPr>
        <p:txBody>
          <a:bodyPr>
            <a:noAutofit/>
          </a:bodyPr>
          <a:lstStyle/>
          <a:p>
            <a:pPr algn="ctr"/>
            <a:r>
              <a:rPr lang="ru-RU" sz="3200" b="1" dirty="0">
                <a:solidFill>
                  <a:srgbClr val="002060"/>
                </a:solidFill>
              </a:rPr>
              <a:t>21 декабря – День зимнего солнцестояния</a:t>
            </a:r>
            <a:endParaRPr lang="ru-BY" sz="3200" b="1" dirty="0">
              <a:solidFill>
                <a:srgbClr val="002060"/>
              </a:solidFill>
            </a:endParaRPr>
          </a:p>
        </p:txBody>
      </p:sp>
      <p:sp>
        <p:nvSpPr>
          <p:cNvPr id="4" name="Объект 3">
            <a:extLst>
              <a:ext uri="{FF2B5EF4-FFF2-40B4-BE49-F238E27FC236}">
                <a16:creationId xmlns:a16="http://schemas.microsoft.com/office/drawing/2014/main" id="{D75EF674-0F97-4F5A-9DB2-9CB0E0571CFF}"/>
              </a:ext>
            </a:extLst>
          </p:cNvPr>
          <p:cNvSpPr>
            <a:spLocks noGrp="1"/>
          </p:cNvSpPr>
          <p:nvPr>
            <p:ph sz="half" idx="2"/>
          </p:nvPr>
        </p:nvSpPr>
        <p:spPr>
          <a:xfrm>
            <a:off x="5246703" y="1194047"/>
            <a:ext cx="6489576" cy="4967055"/>
          </a:xfrm>
          <a:ln w="28575">
            <a:solidFill>
              <a:schemeClr val="accent5">
                <a:lumMod val="75000"/>
              </a:schemeClr>
            </a:solidFill>
          </a:ln>
          <a:effectLst>
            <a:glow rad="228600">
              <a:schemeClr val="accent1">
                <a:satMod val="175000"/>
                <a:alpha val="40000"/>
              </a:schemeClr>
            </a:glow>
          </a:effectLst>
        </p:spPr>
        <p:txBody>
          <a:bodyPr>
            <a:noAutofit/>
          </a:bodyPr>
          <a:lstStyle/>
          <a:p>
            <a:pPr marL="0" indent="0" fontAlgn="base">
              <a:buNone/>
            </a:pPr>
            <a:r>
              <a:rPr lang="ru-RU" sz="1300" dirty="0">
                <a:solidFill>
                  <a:srgbClr val="000000"/>
                </a:solidFill>
              </a:rPr>
              <a:t>21 декабря – день зимнего солнцестояния. В этот день Солнце, двигаясь по эклиптике, занимает самую низкую точку относительно земного горизонта. В 2020 году зимнее солнцестояние произошло 21 декабря в 13.23 в Бресте, в 13.02 в Москве. В северном полушарии Земли 21 декабря наступила астрономическая зима, в южном полушарии - лето.</a:t>
            </a:r>
          </a:p>
          <a:p>
            <a:pPr marL="0" indent="0" fontAlgn="base">
              <a:buNone/>
            </a:pPr>
            <a:r>
              <a:rPr lang="ru-RU" sz="1300" dirty="0">
                <a:solidFill>
                  <a:srgbClr val="000000"/>
                </a:solidFill>
              </a:rPr>
              <a:t>В северном полушарии 21 декабря наступает самый короткий световой день (всего 7 часов 24 минуты в Минске, в Бресте – 7.43 мин. 24 сек.) и самая длинная ночь. В день летнего солнцестояния 21 июня (20 июня - в високосный год) световой день длится около 17 часов (в Бресте 16 часов 45 минут).</a:t>
            </a:r>
          </a:p>
          <a:p>
            <a:pPr marL="0" indent="0" fontAlgn="base">
              <a:buNone/>
            </a:pPr>
            <a:r>
              <a:rPr lang="ru-RU" sz="1300" dirty="0">
                <a:solidFill>
                  <a:srgbClr val="000000"/>
                </a:solidFill>
              </a:rPr>
              <a:t>После дня зимнего солнцестояния продолжительность светового дня начинает расти.</a:t>
            </a:r>
          </a:p>
          <a:p>
            <a:pPr marL="0" indent="0" fontAlgn="base">
              <a:buNone/>
            </a:pPr>
            <a:r>
              <a:rPr lang="ru-RU" sz="1300" dirty="0">
                <a:solidFill>
                  <a:srgbClr val="000000"/>
                </a:solidFill>
              </a:rPr>
              <a:t>На широте Москвы в день зимнего солнцестояния 21 декабря 2020 года высота Солнца над горизонтом в полдень составит 11 градусов. Солнце будет находиться в созвездии Стрельца. В течение нескольких дней до и после момента солнцестояния Солнце будет «держать эту высоту», словно остановится ненадолго, поэтому и называют эти дни стояниями Солнца.</a:t>
            </a:r>
          </a:p>
          <a:p>
            <a:pPr marL="0" indent="0" fontAlgn="base">
              <a:buNone/>
            </a:pPr>
            <a:r>
              <a:rPr lang="ru-RU" sz="1300" dirty="0">
                <a:solidFill>
                  <a:srgbClr val="000000"/>
                </a:solidFill>
              </a:rPr>
              <a:t>В день зимнего солнцестояния Солнце восходит на юго-востоке, а заходит на юго-западе, описывая самую короткую дугу на небосводе. В Москве, в день зимнего солнцестояния Солнце взойдет над горизонтом в 8:57мск и зайдет в 15:58мск, продолжительность светового дня составит 7 часов 00 минут. Для сравнения, в день летнего солнцестояния, 21 июня, световой день в Москве длится 17 часов 33 минуты, - рассказали в Московском планетарии.</a:t>
            </a:r>
          </a:p>
          <a:p>
            <a:pPr marL="0" indent="0" fontAlgn="base">
              <a:buNone/>
            </a:pPr>
            <a:r>
              <a:rPr lang="ru-RU" sz="1300" dirty="0">
                <a:solidFill>
                  <a:srgbClr val="000000"/>
                </a:solidFill>
              </a:rPr>
              <a:t>Любопытно, что на Северном полюсе Земли 21 декабря солнца не видно, там нет и сумерек. Поэтому местонахождение светила можно узнать только по созвездиям. А в районе Южного полюса Земли – в Антарктиде день длится круглые сутки.</a:t>
            </a:r>
          </a:p>
        </p:txBody>
      </p:sp>
      <p:pic>
        <p:nvPicPr>
          <p:cNvPr id="12" name="Объект 11">
            <a:extLst>
              <a:ext uri="{FF2B5EF4-FFF2-40B4-BE49-F238E27FC236}">
                <a16:creationId xmlns:a16="http://schemas.microsoft.com/office/drawing/2014/main" id="{8892BB4B-B745-4327-9B17-55333CFDD7C8}"/>
              </a:ext>
            </a:extLst>
          </p:cNvPr>
          <p:cNvPicPr>
            <a:picLocks noGrp="1" noChangeAspect="1"/>
          </p:cNvPicPr>
          <p:nvPr>
            <p:ph sz="half" idx="1"/>
          </p:nvPr>
        </p:nvPicPr>
        <p:blipFill>
          <a:blip r:embed="rId2"/>
          <a:stretch>
            <a:fillRect/>
          </a:stretch>
        </p:blipFill>
        <p:spPr>
          <a:xfrm>
            <a:off x="736847" y="1331650"/>
            <a:ext cx="3888419" cy="3719744"/>
          </a:xfrm>
          <a:prstGeom prst="rect">
            <a:avLst/>
          </a:prstGeom>
          <a:effectLst>
            <a:glow rad="228600">
              <a:schemeClr val="accent1">
                <a:satMod val="175000"/>
                <a:alpha val="40000"/>
              </a:schemeClr>
            </a:glow>
          </a:effectLst>
        </p:spPr>
      </p:pic>
    </p:spTree>
    <p:extLst>
      <p:ext uri="{BB962C8B-B14F-4D97-AF65-F5344CB8AC3E}">
        <p14:creationId xmlns:p14="http://schemas.microsoft.com/office/powerpoint/2010/main" val="1354180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7249E-8120-40B9-992C-0E9BAB9D0C3D}"/>
              </a:ext>
            </a:extLst>
          </p:cNvPr>
          <p:cNvSpPr>
            <a:spLocks noGrp="1"/>
          </p:cNvSpPr>
          <p:nvPr>
            <p:ph type="title"/>
          </p:nvPr>
        </p:nvSpPr>
        <p:spPr>
          <a:xfrm>
            <a:off x="838200" y="365125"/>
            <a:ext cx="10515600" cy="828922"/>
          </a:xfrm>
          <a:effectLst>
            <a:glow rad="228600">
              <a:schemeClr val="accent2">
                <a:satMod val="175000"/>
                <a:alpha val="40000"/>
              </a:schemeClr>
            </a:glow>
          </a:effectLst>
        </p:spPr>
        <p:txBody>
          <a:bodyPr>
            <a:noAutofit/>
          </a:bodyPr>
          <a:lstStyle/>
          <a:p>
            <a:pPr algn="ctr"/>
            <a:r>
              <a:rPr lang="ru-RU" sz="3200" b="1" dirty="0">
                <a:solidFill>
                  <a:srgbClr val="002060"/>
                </a:solidFill>
              </a:rPr>
              <a:t>1 января– Всемирный день мира</a:t>
            </a:r>
            <a:endParaRPr lang="ru-BY" sz="3200" b="1" dirty="0">
              <a:solidFill>
                <a:srgbClr val="002060"/>
              </a:solidFill>
            </a:endParaRPr>
          </a:p>
        </p:txBody>
      </p:sp>
      <p:sp>
        <p:nvSpPr>
          <p:cNvPr id="4" name="Объект 3">
            <a:extLst>
              <a:ext uri="{FF2B5EF4-FFF2-40B4-BE49-F238E27FC236}">
                <a16:creationId xmlns:a16="http://schemas.microsoft.com/office/drawing/2014/main" id="{D75EF674-0F97-4F5A-9DB2-9CB0E0571CFF}"/>
              </a:ext>
            </a:extLst>
          </p:cNvPr>
          <p:cNvSpPr>
            <a:spLocks noGrp="1"/>
          </p:cNvSpPr>
          <p:nvPr>
            <p:ph sz="half" idx="2"/>
          </p:nvPr>
        </p:nvSpPr>
        <p:spPr>
          <a:xfrm>
            <a:off x="5495827" y="1483869"/>
            <a:ext cx="5986020" cy="3059851"/>
          </a:xfrm>
          <a:ln w="28575">
            <a:solidFill>
              <a:schemeClr val="accent5">
                <a:lumMod val="75000"/>
              </a:schemeClr>
            </a:solidFill>
          </a:ln>
          <a:effectLst>
            <a:glow rad="139700">
              <a:schemeClr val="accent1">
                <a:satMod val="175000"/>
                <a:alpha val="40000"/>
              </a:schemeClr>
            </a:glow>
          </a:effectLst>
        </p:spPr>
        <p:txBody>
          <a:bodyPr>
            <a:noAutofit/>
          </a:bodyPr>
          <a:lstStyle/>
          <a:p>
            <a:pPr marL="0" indent="0" algn="just">
              <a:lnSpc>
                <a:spcPct val="107000"/>
              </a:lnSpc>
              <a:spcAft>
                <a:spcPts val="800"/>
              </a:spcAft>
              <a:buNone/>
            </a:pPr>
            <a:r>
              <a:rPr lang="ru-RU" sz="1400" dirty="0">
                <a:ea typeface="Calibri" panose="020F0502020204030204" pitchFamily="34" charset="0"/>
                <a:cs typeface="Times New Roman" panose="02020603050405020304" pitchFamily="18" charset="0"/>
              </a:rPr>
              <a:t>Этот день должен способствовать прекращению огня во всем мире, когда все страны и народы прекращают боевые действия на весь день, когда все люди в полдень по местному времени соблюдают минуту молчания… </a:t>
            </a:r>
            <a:endParaRPr lang="ru-BY" sz="1400"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ru-RU" sz="1400" dirty="0">
                <a:ea typeface="Calibri" panose="020F0502020204030204" pitchFamily="34" charset="0"/>
                <a:cs typeface="Times New Roman" panose="02020603050405020304" pitchFamily="18" charset="0"/>
              </a:rPr>
              <a:t>Цель этого дня укрепить идеалы мира как внутри страны, так и между нациями </a:t>
            </a:r>
            <a:endParaRPr lang="ru-BY" sz="1400"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ru-RU" sz="1400" dirty="0">
                <a:ea typeface="Calibri" panose="020F0502020204030204" pitchFamily="34" charset="0"/>
                <a:cs typeface="Times New Roman" panose="02020603050405020304" pitchFamily="18" charset="0"/>
              </a:rPr>
              <a:t>В этот день проводятся общественные акции, проходят сборы средств для помощи жертвам конфликтов. Также принято вспоминать и чествовать активистов, которые внесли вклад в успешный исход миротворческих миссий.</a:t>
            </a:r>
            <a:endParaRPr lang="ru-BY" sz="1400" dirty="0">
              <a:ea typeface="Calibri" panose="020F0502020204030204" pitchFamily="34" charset="0"/>
              <a:cs typeface="Times New Roman" panose="02020603050405020304" pitchFamily="18" charset="0"/>
            </a:endParaRPr>
          </a:p>
          <a:p>
            <a:pPr marL="0" indent="0" fontAlgn="base">
              <a:buNone/>
            </a:pPr>
            <a:endParaRPr lang="ru-RU" sz="1300" dirty="0">
              <a:solidFill>
                <a:srgbClr val="000000"/>
              </a:solidFill>
            </a:endParaRPr>
          </a:p>
        </p:txBody>
      </p:sp>
      <p:pic>
        <p:nvPicPr>
          <p:cNvPr id="7" name="Объект 6">
            <a:extLst>
              <a:ext uri="{FF2B5EF4-FFF2-40B4-BE49-F238E27FC236}">
                <a16:creationId xmlns:a16="http://schemas.microsoft.com/office/drawing/2014/main" id="{BC7897B2-2793-4AAA-B230-B4DEEC18EA5A}"/>
              </a:ext>
            </a:extLst>
          </p:cNvPr>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008942" y="1483869"/>
            <a:ext cx="4194928" cy="3059850"/>
          </a:xfrm>
          <a:prstGeom prst="rect">
            <a:avLst/>
          </a:prstGeom>
          <a:noFill/>
          <a:effectLst>
            <a:glow rad="228600">
              <a:schemeClr val="accent1">
                <a:satMod val="175000"/>
                <a:alpha val="40000"/>
              </a:schemeClr>
            </a:glow>
          </a:effectLst>
        </p:spPr>
      </p:pic>
    </p:spTree>
    <p:extLst>
      <p:ext uri="{BB962C8B-B14F-4D97-AF65-F5344CB8AC3E}">
        <p14:creationId xmlns:p14="http://schemas.microsoft.com/office/powerpoint/2010/main" val="3810006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7249E-8120-40B9-992C-0E9BAB9D0C3D}"/>
              </a:ext>
            </a:extLst>
          </p:cNvPr>
          <p:cNvSpPr>
            <a:spLocks noGrp="1"/>
          </p:cNvSpPr>
          <p:nvPr>
            <p:ph type="title"/>
          </p:nvPr>
        </p:nvSpPr>
        <p:spPr>
          <a:xfrm>
            <a:off x="838200" y="365125"/>
            <a:ext cx="10515600" cy="828922"/>
          </a:xfrm>
          <a:effectLst>
            <a:glow rad="228600">
              <a:schemeClr val="accent2">
                <a:satMod val="175000"/>
                <a:alpha val="40000"/>
              </a:schemeClr>
            </a:glow>
          </a:effectLst>
        </p:spPr>
        <p:txBody>
          <a:bodyPr>
            <a:noAutofit/>
          </a:bodyPr>
          <a:lstStyle/>
          <a:p>
            <a:pPr algn="ctr"/>
            <a:r>
              <a:rPr lang="ru-RU" sz="2800" b="1" dirty="0">
                <a:solidFill>
                  <a:srgbClr val="002060"/>
                </a:solidFill>
              </a:rPr>
              <a:t>11 января– Всемирный день заповедников и национальных парков</a:t>
            </a:r>
            <a:endParaRPr lang="ru-BY" sz="2800" b="1" dirty="0">
              <a:solidFill>
                <a:srgbClr val="002060"/>
              </a:solidFill>
            </a:endParaRPr>
          </a:p>
        </p:txBody>
      </p:sp>
      <p:sp>
        <p:nvSpPr>
          <p:cNvPr id="4" name="Объект 3">
            <a:extLst>
              <a:ext uri="{FF2B5EF4-FFF2-40B4-BE49-F238E27FC236}">
                <a16:creationId xmlns:a16="http://schemas.microsoft.com/office/drawing/2014/main" id="{D75EF674-0F97-4F5A-9DB2-9CB0E0571CFF}"/>
              </a:ext>
            </a:extLst>
          </p:cNvPr>
          <p:cNvSpPr>
            <a:spLocks noGrp="1"/>
          </p:cNvSpPr>
          <p:nvPr>
            <p:ph sz="half" idx="2"/>
          </p:nvPr>
        </p:nvSpPr>
        <p:spPr>
          <a:xfrm>
            <a:off x="5495827" y="1483869"/>
            <a:ext cx="5986020" cy="3427495"/>
          </a:xfrm>
          <a:ln w="28575">
            <a:solidFill>
              <a:schemeClr val="accent5">
                <a:lumMod val="75000"/>
              </a:schemeClr>
            </a:solidFill>
          </a:ln>
          <a:effectLst>
            <a:glow rad="139700">
              <a:schemeClr val="accent1">
                <a:satMod val="175000"/>
                <a:alpha val="40000"/>
              </a:schemeClr>
            </a:glow>
          </a:effectLst>
        </p:spPr>
        <p:txBody>
          <a:bodyPr>
            <a:noAutofit/>
          </a:bodyPr>
          <a:lstStyle/>
          <a:p>
            <a:pPr marL="0" indent="0" algn="just">
              <a:lnSpc>
                <a:spcPct val="107000"/>
              </a:lnSpc>
              <a:spcAft>
                <a:spcPts val="800"/>
              </a:spcAft>
              <a:buNone/>
            </a:pPr>
            <a:r>
              <a:rPr lang="ru-RU" sz="1400" dirty="0">
                <a:latin typeface="Times New Roman" panose="02020603050405020304" pitchFamily="18" charset="0"/>
                <a:ea typeface="Calibri" panose="020F0502020204030204" pitchFamily="34" charset="0"/>
                <a:cs typeface="Times New Roman" panose="02020603050405020304" pitchFamily="18" charset="0"/>
              </a:rPr>
              <a:t>Ежегодно 11 января отмечается Всемирный день заповедников и национальных парков, который учрежден в 1997 году по инициативе Центра охраны дикой природы (Россия) и Всемирного фонда дикой природы.</a:t>
            </a:r>
            <a:endParaRPr lang="ru-BY" sz="14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ru-RU" sz="1400" dirty="0">
                <a:latin typeface="Times New Roman" panose="02020603050405020304" pitchFamily="18" charset="0"/>
                <a:ea typeface="Calibri" panose="020F0502020204030204" pitchFamily="34" charset="0"/>
                <a:cs typeface="Times New Roman" panose="02020603050405020304" pitchFamily="18" charset="0"/>
              </a:rPr>
              <a:t>Заповедники и национальные парки являются особо охраняемыми природными территориями, что позволяет уберечь от гибели часть дикой природы и животного мира.</a:t>
            </a:r>
            <a:endParaRPr lang="ru-BY" sz="14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ru-RU" sz="1400" dirty="0">
                <a:latin typeface="Times New Roman" panose="02020603050405020304" pitchFamily="18" charset="0"/>
                <a:ea typeface="Calibri" panose="020F0502020204030204" pitchFamily="34" charset="0"/>
                <a:cs typeface="Times New Roman" panose="02020603050405020304" pitchFamily="18" charset="0"/>
              </a:rPr>
              <a:t>В настоящее время в Республике Беларусь работают Березинский биосферный и Полесский государственный радиационно-экологический заповедники. Также действуют четыре национальных парка: Беловежская пуща, Припятский, Браславские озера и Нарочанский.</a:t>
            </a:r>
            <a:endParaRPr lang="ru-BY" sz="1400" dirty="0">
              <a:latin typeface="Calibri" panose="020F0502020204030204" pitchFamily="34" charset="0"/>
              <a:ea typeface="Calibri" panose="020F0502020204030204" pitchFamily="34" charset="0"/>
              <a:cs typeface="Times New Roman" panose="02020603050405020304" pitchFamily="18" charset="0"/>
            </a:endParaRPr>
          </a:p>
          <a:p>
            <a:pPr marL="0" indent="0" fontAlgn="base">
              <a:buNone/>
            </a:pPr>
            <a:endParaRPr lang="ru-RU" sz="1300" dirty="0">
              <a:solidFill>
                <a:srgbClr val="000000"/>
              </a:solidFill>
            </a:endParaRPr>
          </a:p>
        </p:txBody>
      </p:sp>
      <p:pic>
        <p:nvPicPr>
          <p:cNvPr id="8" name="Объект 7">
            <a:extLst>
              <a:ext uri="{FF2B5EF4-FFF2-40B4-BE49-F238E27FC236}">
                <a16:creationId xmlns:a16="http://schemas.microsoft.com/office/drawing/2014/main" id="{371A1894-5FBF-4D26-8BB9-0263845C32EC}"/>
              </a:ext>
            </a:extLst>
          </p:cNvPr>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10153" y="1561905"/>
            <a:ext cx="4555538" cy="3125506"/>
          </a:xfrm>
          <a:prstGeom prst="rect">
            <a:avLst/>
          </a:prstGeom>
          <a:noFill/>
          <a:effectLst>
            <a:glow rad="228600">
              <a:schemeClr val="accent1">
                <a:satMod val="175000"/>
                <a:alpha val="40000"/>
              </a:schemeClr>
            </a:glow>
          </a:effectLst>
        </p:spPr>
      </p:pic>
    </p:spTree>
    <p:extLst>
      <p:ext uri="{BB962C8B-B14F-4D97-AF65-F5344CB8AC3E}">
        <p14:creationId xmlns:p14="http://schemas.microsoft.com/office/powerpoint/2010/main" val="14279611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7249E-8120-40B9-992C-0E9BAB9D0C3D}"/>
              </a:ext>
            </a:extLst>
          </p:cNvPr>
          <p:cNvSpPr>
            <a:spLocks noGrp="1"/>
          </p:cNvSpPr>
          <p:nvPr>
            <p:ph type="title"/>
          </p:nvPr>
        </p:nvSpPr>
        <p:spPr>
          <a:xfrm>
            <a:off x="838200" y="365125"/>
            <a:ext cx="10515600" cy="828922"/>
          </a:xfrm>
          <a:effectLst>
            <a:glow rad="228600">
              <a:schemeClr val="accent2">
                <a:satMod val="175000"/>
                <a:alpha val="40000"/>
              </a:schemeClr>
            </a:glow>
          </a:effectLst>
        </p:spPr>
        <p:txBody>
          <a:bodyPr>
            <a:noAutofit/>
          </a:bodyPr>
          <a:lstStyle/>
          <a:p>
            <a:pPr algn="ctr"/>
            <a:r>
              <a:rPr lang="ru-RU" sz="3200" b="1" dirty="0">
                <a:solidFill>
                  <a:srgbClr val="002060"/>
                </a:solidFill>
              </a:rPr>
              <a:t>16 января– Всемирный день снега</a:t>
            </a:r>
            <a:endParaRPr lang="ru-BY" sz="3200" b="1" dirty="0">
              <a:solidFill>
                <a:srgbClr val="002060"/>
              </a:solidFill>
            </a:endParaRPr>
          </a:p>
        </p:txBody>
      </p:sp>
      <p:sp>
        <p:nvSpPr>
          <p:cNvPr id="4" name="Объект 3">
            <a:extLst>
              <a:ext uri="{FF2B5EF4-FFF2-40B4-BE49-F238E27FC236}">
                <a16:creationId xmlns:a16="http://schemas.microsoft.com/office/drawing/2014/main" id="{D75EF674-0F97-4F5A-9DB2-9CB0E0571CFF}"/>
              </a:ext>
            </a:extLst>
          </p:cNvPr>
          <p:cNvSpPr>
            <a:spLocks noGrp="1"/>
          </p:cNvSpPr>
          <p:nvPr>
            <p:ph sz="half" idx="2"/>
          </p:nvPr>
        </p:nvSpPr>
        <p:spPr>
          <a:xfrm>
            <a:off x="5495827" y="1483869"/>
            <a:ext cx="5986020" cy="3682935"/>
          </a:xfrm>
          <a:ln w="28575">
            <a:solidFill>
              <a:schemeClr val="accent5">
                <a:lumMod val="75000"/>
              </a:schemeClr>
            </a:solidFill>
          </a:ln>
          <a:effectLst>
            <a:glow rad="228600">
              <a:schemeClr val="accent1">
                <a:satMod val="175000"/>
                <a:alpha val="40000"/>
              </a:schemeClr>
            </a:glow>
          </a:effectLst>
        </p:spPr>
        <p:txBody>
          <a:bodyPr>
            <a:noAutofit/>
          </a:bodyPr>
          <a:lstStyle/>
          <a:p>
            <a:pPr marL="0" indent="0" algn="just">
              <a:lnSpc>
                <a:spcPct val="107000"/>
              </a:lnSpc>
              <a:spcAft>
                <a:spcPts val="800"/>
              </a:spcAft>
              <a:buNone/>
            </a:pPr>
            <a:r>
              <a:rPr lang="ru-RU" sz="1400" dirty="0">
                <a:ea typeface="Calibri" panose="020F0502020204030204" pitchFamily="34" charset="0"/>
                <a:cs typeface="Times New Roman" panose="02020603050405020304" pitchFamily="18" charset="0"/>
              </a:rPr>
              <a:t>В 2012 году в мире появилась еще одна хорошая традиция — в один из воскресных дней января по инициативе Международной федерации лыжного спорта (фр. </a:t>
            </a:r>
            <a:r>
              <a:rPr lang="en-US" sz="1400" dirty="0">
                <a:ea typeface="Calibri" panose="020F0502020204030204" pitchFamily="34" charset="0"/>
                <a:cs typeface="Times New Roman" panose="02020603050405020304" pitchFamily="18" charset="0"/>
              </a:rPr>
              <a:t>Fédération Internationale de Ski, FIS) </a:t>
            </a:r>
            <a:r>
              <a:rPr lang="ru-RU" sz="1400" dirty="0">
                <a:ea typeface="Calibri" panose="020F0502020204030204" pitchFamily="34" charset="0"/>
                <a:cs typeface="Times New Roman" panose="02020603050405020304" pitchFamily="18" charset="0"/>
              </a:rPr>
              <a:t>отмечается Всемирный день снега</a:t>
            </a:r>
            <a:r>
              <a:rPr lang="en-US" sz="1400" dirty="0">
                <a:ea typeface="Calibri" panose="020F0502020204030204" pitchFamily="34" charset="0"/>
                <a:cs typeface="Times New Roman" panose="02020603050405020304" pitchFamily="18" charset="0"/>
              </a:rPr>
              <a:t> (World Snow Day). </a:t>
            </a:r>
            <a:r>
              <a:rPr lang="ru-RU" sz="1400" dirty="0">
                <a:ea typeface="Calibri" panose="020F0502020204030204" pitchFamily="34" charset="0"/>
                <a:cs typeface="Times New Roman" panose="02020603050405020304" pitchFamily="18" charset="0"/>
              </a:rPr>
              <a:t>Другое его название — Международный день зимних видов спорта.</a:t>
            </a:r>
            <a:endParaRPr lang="ru-BY" sz="1400"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ru-RU" sz="1400" dirty="0">
                <a:ea typeface="Calibri" panose="020F0502020204030204" pitchFamily="34" charset="0"/>
                <a:cs typeface="Times New Roman" panose="02020603050405020304" pitchFamily="18" charset="0"/>
              </a:rPr>
              <a:t>Цель праздника — повысить интерес к зимним видам спорта и вовлечь молодежь в активный образ жизни. По замыслу FIS, в этот день должны проходить «снежные фестивали», во время которых дети и взрослые смогут принять участие в соревнованиях на коньках, лыжах или сноубордах.</a:t>
            </a:r>
            <a:endParaRPr lang="ru-BY" sz="1400"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ru-RU" sz="1400" dirty="0">
                <a:ea typeface="Calibri" panose="020F0502020204030204" pitchFamily="34" charset="0"/>
                <a:cs typeface="Times New Roman" panose="02020603050405020304" pitchFamily="18" charset="0"/>
              </a:rPr>
              <a:t>Как задумывают организаторы, «этот день даст всем возможность насладиться снегом, познакомиться с кем-то и окунуться в светлое будущее зимних видов спорта, которые будут восприниматься не только как соревнование, но и как развлечение».</a:t>
            </a:r>
            <a:endParaRPr lang="ru-BY" sz="1400" dirty="0">
              <a:ea typeface="Calibri" panose="020F0502020204030204" pitchFamily="34" charset="0"/>
              <a:cs typeface="Times New Roman" panose="02020603050405020304" pitchFamily="18" charset="0"/>
            </a:endParaRPr>
          </a:p>
          <a:p>
            <a:pPr marL="0" indent="0" fontAlgn="base">
              <a:buNone/>
            </a:pPr>
            <a:endParaRPr lang="ru-RU" sz="1300" dirty="0">
              <a:solidFill>
                <a:srgbClr val="000000"/>
              </a:solidFill>
            </a:endParaRPr>
          </a:p>
        </p:txBody>
      </p:sp>
      <p:pic>
        <p:nvPicPr>
          <p:cNvPr id="7" name="Объект 6">
            <a:extLst>
              <a:ext uri="{FF2B5EF4-FFF2-40B4-BE49-F238E27FC236}">
                <a16:creationId xmlns:a16="http://schemas.microsoft.com/office/drawing/2014/main" id="{F390CB00-C6F7-48B6-AF16-314909293C7F}"/>
              </a:ext>
            </a:extLst>
          </p:cNvPr>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083074" y="1483869"/>
            <a:ext cx="4101485" cy="3389972"/>
          </a:xfrm>
          <a:prstGeom prst="rect">
            <a:avLst/>
          </a:prstGeom>
          <a:noFill/>
          <a:effectLst>
            <a:glow rad="228600">
              <a:schemeClr val="accent1">
                <a:satMod val="175000"/>
                <a:alpha val="40000"/>
              </a:schemeClr>
            </a:glow>
          </a:effectLst>
        </p:spPr>
      </p:pic>
    </p:spTree>
    <p:extLst>
      <p:ext uri="{BB962C8B-B14F-4D97-AF65-F5344CB8AC3E}">
        <p14:creationId xmlns:p14="http://schemas.microsoft.com/office/powerpoint/2010/main" val="1888600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7249E-8120-40B9-992C-0E9BAB9D0C3D}"/>
              </a:ext>
            </a:extLst>
          </p:cNvPr>
          <p:cNvSpPr>
            <a:spLocks noGrp="1"/>
          </p:cNvSpPr>
          <p:nvPr>
            <p:ph type="title"/>
          </p:nvPr>
        </p:nvSpPr>
        <p:spPr>
          <a:xfrm>
            <a:off x="838200" y="365125"/>
            <a:ext cx="10515600" cy="828922"/>
          </a:xfrm>
          <a:effectLst>
            <a:glow rad="228600">
              <a:schemeClr val="accent2">
                <a:satMod val="175000"/>
                <a:alpha val="40000"/>
              </a:schemeClr>
            </a:glow>
          </a:effectLst>
        </p:spPr>
        <p:txBody>
          <a:bodyPr>
            <a:noAutofit/>
          </a:bodyPr>
          <a:lstStyle/>
          <a:p>
            <a:pPr algn="ctr"/>
            <a:r>
              <a:rPr lang="ru-RU" sz="3200" b="1" dirty="0">
                <a:solidFill>
                  <a:srgbClr val="002060"/>
                </a:solidFill>
              </a:rPr>
              <a:t>2 февраля – Всемирный день водно-болотных угодий</a:t>
            </a:r>
            <a:endParaRPr lang="ru-BY" sz="3200" b="1" dirty="0">
              <a:solidFill>
                <a:srgbClr val="002060"/>
              </a:solidFill>
            </a:endParaRPr>
          </a:p>
        </p:txBody>
      </p:sp>
      <p:sp>
        <p:nvSpPr>
          <p:cNvPr id="4" name="Объект 3">
            <a:extLst>
              <a:ext uri="{FF2B5EF4-FFF2-40B4-BE49-F238E27FC236}">
                <a16:creationId xmlns:a16="http://schemas.microsoft.com/office/drawing/2014/main" id="{D75EF674-0F97-4F5A-9DB2-9CB0E0571CFF}"/>
              </a:ext>
            </a:extLst>
          </p:cNvPr>
          <p:cNvSpPr>
            <a:spLocks noGrp="1"/>
          </p:cNvSpPr>
          <p:nvPr>
            <p:ph sz="half" idx="2"/>
          </p:nvPr>
        </p:nvSpPr>
        <p:spPr>
          <a:xfrm>
            <a:off x="5495827" y="1483869"/>
            <a:ext cx="5986020" cy="3079253"/>
          </a:xfrm>
          <a:ln w="28575">
            <a:solidFill>
              <a:schemeClr val="accent5">
                <a:lumMod val="75000"/>
              </a:schemeClr>
            </a:solidFill>
          </a:ln>
          <a:effectLst>
            <a:glow rad="228600">
              <a:schemeClr val="accent1">
                <a:satMod val="175000"/>
                <a:alpha val="40000"/>
              </a:schemeClr>
            </a:glow>
          </a:effectLst>
        </p:spPr>
        <p:txBody>
          <a:bodyPr>
            <a:noAutofit/>
          </a:bodyPr>
          <a:lstStyle/>
          <a:p>
            <a:pPr marL="0" indent="0" algn="just">
              <a:lnSpc>
                <a:spcPct val="107000"/>
              </a:lnSpc>
              <a:spcAft>
                <a:spcPts val="800"/>
              </a:spcAft>
              <a:buNone/>
            </a:pPr>
            <a:r>
              <a:rPr lang="ru-RU" sz="1400" dirty="0">
                <a:ea typeface="Calibri" panose="020F0502020204030204" pitchFamily="34" charset="0"/>
                <a:cs typeface="Times New Roman" panose="02020603050405020304" pitchFamily="18" charset="0"/>
              </a:rPr>
              <a:t>В настоящее время водно-болотные угодья покрывают 6% нашей планеты. Они — источник практически всей доступной человечеству чистой воды. Реки, озера и болота — природный фильтр, очищающий воду от ядовитых веществ, пестицидов и отходов промышленности.</a:t>
            </a:r>
            <a:endParaRPr lang="ru-BY" sz="1400"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ru-RU" sz="1400" dirty="0">
                <a:ea typeface="Calibri" panose="020F0502020204030204" pitchFamily="34" charset="0"/>
                <a:cs typeface="Times New Roman" panose="02020603050405020304" pitchFamily="18" charset="0"/>
              </a:rPr>
              <a:t>Водно-болотные угодья так же важны для нас всех, как и уязвимы. Их площадь сокращается в три раза быстрее, чем площадь лесов. С 1970 года планета потеряла 35% всех водно-болотных угодий. Это угрожает не просто нашему благополучию, но и существованию жизни на земле. Множество видов животных и растений, чья жизнь связана с водными экосистемами, находятся на грани исчезновения. Недостаток чистой воды — причина не только болезней и голода, но и войн и конфликтов.</a:t>
            </a:r>
            <a:endParaRPr lang="ru-BY" sz="1400" dirty="0">
              <a:ea typeface="Calibri" panose="020F0502020204030204" pitchFamily="34" charset="0"/>
              <a:cs typeface="Times New Roman" panose="02020603050405020304" pitchFamily="18" charset="0"/>
            </a:endParaRPr>
          </a:p>
          <a:p>
            <a:pPr marL="0" indent="0" fontAlgn="base">
              <a:buNone/>
            </a:pPr>
            <a:endParaRPr lang="ru-RU" sz="1300" dirty="0">
              <a:solidFill>
                <a:srgbClr val="000000"/>
              </a:solidFill>
            </a:endParaRPr>
          </a:p>
        </p:txBody>
      </p:sp>
      <p:pic>
        <p:nvPicPr>
          <p:cNvPr id="8" name="Объект 7">
            <a:extLst>
              <a:ext uri="{FF2B5EF4-FFF2-40B4-BE49-F238E27FC236}">
                <a16:creationId xmlns:a16="http://schemas.microsoft.com/office/drawing/2014/main" id="{75A405D6-B32F-4BBD-B375-6FC2EBE20E07}"/>
              </a:ext>
            </a:extLst>
          </p:cNvPr>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918098" y="1483869"/>
            <a:ext cx="4346359" cy="3079253"/>
          </a:xfrm>
          <a:prstGeom prst="rect">
            <a:avLst/>
          </a:prstGeom>
          <a:noFill/>
          <a:effectLst>
            <a:glow rad="228600">
              <a:schemeClr val="accent1">
                <a:satMod val="175000"/>
                <a:alpha val="40000"/>
              </a:schemeClr>
            </a:glow>
          </a:effectLst>
        </p:spPr>
      </p:pic>
    </p:spTree>
    <p:extLst>
      <p:ext uri="{BB962C8B-B14F-4D97-AF65-F5344CB8AC3E}">
        <p14:creationId xmlns:p14="http://schemas.microsoft.com/office/powerpoint/2010/main" val="1263332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7249E-8120-40B9-992C-0E9BAB9D0C3D}"/>
              </a:ext>
            </a:extLst>
          </p:cNvPr>
          <p:cNvSpPr>
            <a:spLocks noGrp="1"/>
          </p:cNvSpPr>
          <p:nvPr>
            <p:ph type="title"/>
          </p:nvPr>
        </p:nvSpPr>
        <p:spPr>
          <a:xfrm>
            <a:off x="838200" y="365125"/>
            <a:ext cx="10515600" cy="828922"/>
          </a:xfrm>
          <a:effectLst>
            <a:glow rad="228600">
              <a:schemeClr val="accent2">
                <a:satMod val="175000"/>
                <a:alpha val="40000"/>
              </a:schemeClr>
            </a:glow>
          </a:effectLst>
        </p:spPr>
        <p:txBody>
          <a:bodyPr>
            <a:noAutofit/>
          </a:bodyPr>
          <a:lstStyle/>
          <a:p>
            <a:pPr algn="ctr">
              <a:lnSpc>
                <a:spcPct val="107000"/>
              </a:lnSpc>
              <a:spcAft>
                <a:spcPts val="800"/>
              </a:spcAft>
            </a:pPr>
            <a:r>
              <a:rPr lang="ru-RU" sz="3200" b="1" dirty="0">
                <a:solidFill>
                  <a:srgbClr val="002060"/>
                </a:solidFill>
                <a:ea typeface="Calibri" panose="020F0502020204030204" pitchFamily="34" charset="0"/>
                <a:cs typeface="Times New Roman" panose="02020603050405020304" pitchFamily="18" charset="0"/>
              </a:rPr>
              <a:t>11 февраля – Всемирный день гуманного образования и защиты подопытных животных</a:t>
            </a:r>
            <a:endParaRPr lang="ru-BY" sz="2000" dirty="0">
              <a:solidFill>
                <a:srgbClr val="002060"/>
              </a:solidFill>
              <a:ea typeface="Calibri" panose="020F0502020204030204" pitchFamily="34" charset="0"/>
              <a:cs typeface="Times New Roman" panose="02020603050405020304" pitchFamily="18" charset="0"/>
            </a:endParaRPr>
          </a:p>
        </p:txBody>
      </p:sp>
      <p:sp>
        <p:nvSpPr>
          <p:cNvPr id="4" name="Объект 3">
            <a:extLst>
              <a:ext uri="{FF2B5EF4-FFF2-40B4-BE49-F238E27FC236}">
                <a16:creationId xmlns:a16="http://schemas.microsoft.com/office/drawing/2014/main" id="{D75EF674-0F97-4F5A-9DB2-9CB0E0571CFF}"/>
              </a:ext>
            </a:extLst>
          </p:cNvPr>
          <p:cNvSpPr>
            <a:spLocks noGrp="1"/>
          </p:cNvSpPr>
          <p:nvPr>
            <p:ph sz="half" idx="2"/>
          </p:nvPr>
        </p:nvSpPr>
        <p:spPr>
          <a:xfrm>
            <a:off x="5495827" y="1483870"/>
            <a:ext cx="5986020" cy="3327828"/>
          </a:xfrm>
          <a:ln w="28575">
            <a:solidFill>
              <a:schemeClr val="accent5">
                <a:lumMod val="75000"/>
              </a:schemeClr>
            </a:solidFill>
          </a:ln>
          <a:effectLst>
            <a:glow rad="228600">
              <a:schemeClr val="accent1">
                <a:satMod val="175000"/>
                <a:alpha val="40000"/>
              </a:schemeClr>
            </a:glow>
          </a:effectLst>
        </p:spPr>
        <p:txBody>
          <a:bodyPr>
            <a:noAutofit/>
          </a:bodyPr>
          <a:lstStyle/>
          <a:p>
            <a:pPr marL="0" indent="0" algn="just">
              <a:lnSpc>
                <a:spcPct val="107000"/>
              </a:lnSpc>
              <a:spcAft>
                <a:spcPts val="800"/>
              </a:spcAft>
              <a:buNone/>
            </a:pPr>
            <a:r>
              <a:rPr lang="ru-RU" sz="1400" dirty="0">
                <a:ea typeface="Calibri" panose="020F0502020204030204" pitchFamily="34" charset="0"/>
                <a:cs typeface="Times New Roman" panose="02020603050405020304" pitchFamily="18" charset="0"/>
              </a:rPr>
              <a:t>Всемирная организация </a:t>
            </a:r>
            <a:r>
              <a:rPr lang="en-US" sz="1400" dirty="0">
                <a:ea typeface="Calibri" panose="020F0502020204030204" pitchFamily="34" charset="0"/>
                <a:cs typeface="Times New Roman" panose="02020603050405020304" pitchFamily="18" charset="0"/>
              </a:rPr>
              <a:t>InterNICHE</a:t>
            </a:r>
            <a:r>
              <a:rPr lang="ru-RU" sz="1400" dirty="0">
                <a:ea typeface="Calibri" panose="020F0502020204030204" pitchFamily="34" charset="0"/>
                <a:cs typeface="Times New Roman" panose="02020603050405020304" pitchFamily="18" charset="0"/>
              </a:rPr>
              <a:t> («Студенты за гуманное образование») объявила 11 февраля Всемирным днем гуманного образования и защиты подопытных животных.</a:t>
            </a:r>
          </a:p>
          <a:p>
            <a:pPr marL="0" indent="0" algn="just">
              <a:lnSpc>
                <a:spcPct val="107000"/>
              </a:lnSpc>
              <a:spcAft>
                <a:spcPts val="800"/>
              </a:spcAft>
              <a:buNone/>
            </a:pPr>
            <a:r>
              <a:rPr lang="ru-RU" sz="1400" dirty="0">
                <a:ea typeface="Calibri" panose="020F0502020204030204" pitchFamily="34" charset="0"/>
                <a:cs typeface="Times New Roman" panose="02020603050405020304" pitchFamily="18" charset="0"/>
              </a:rPr>
              <a:t>Это мероприятие поддерживается всеми, кто выступает за здоровую научную позицию и этические мировоззрения в рамках биологических наук, ветеринарии и медицины.</a:t>
            </a:r>
            <a:endParaRPr lang="ru-BY" sz="1400"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ru-RU" sz="1400" dirty="0">
                <a:ea typeface="Calibri" panose="020F0502020204030204" pitchFamily="34" charset="0"/>
                <a:cs typeface="Times New Roman" panose="02020603050405020304" pitchFamily="18" charset="0"/>
              </a:rPr>
              <a:t>Студенты, преподаватели, ученые и люди, которые неравнодушны к этой проблеме, борются за то, чтобы животных можно было изучать, не причиняя им вред. Нормальными считаются методы: наблюдение, лечащее вмешательство, использование трупов (при естественной смерти). Но во многих вузах до сих пор практикуются опыты над живыми существами – даже если профиль обучения не связан с животными.</a:t>
            </a:r>
            <a:endParaRPr lang="ru-BY" sz="1400" dirty="0">
              <a:ea typeface="Calibri" panose="020F0502020204030204" pitchFamily="34" charset="0"/>
              <a:cs typeface="Times New Roman" panose="02020603050405020304" pitchFamily="18" charset="0"/>
            </a:endParaRPr>
          </a:p>
          <a:p>
            <a:pPr marL="0" indent="0" fontAlgn="base">
              <a:buNone/>
            </a:pPr>
            <a:endParaRPr lang="ru-RU" sz="1300" dirty="0">
              <a:solidFill>
                <a:srgbClr val="000000"/>
              </a:solidFill>
            </a:endParaRPr>
          </a:p>
        </p:txBody>
      </p:sp>
      <p:pic>
        <p:nvPicPr>
          <p:cNvPr id="7" name="Объект 6">
            <a:extLst>
              <a:ext uri="{FF2B5EF4-FFF2-40B4-BE49-F238E27FC236}">
                <a16:creationId xmlns:a16="http://schemas.microsoft.com/office/drawing/2014/main" id="{0BFBD585-B061-4647-AF59-722DFBB1F8CF}"/>
              </a:ext>
            </a:extLst>
          </p:cNvPr>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99495" y="1483869"/>
            <a:ext cx="4864963" cy="3212418"/>
          </a:xfrm>
          <a:prstGeom prst="rect">
            <a:avLst/>
          </a:prstGeom>
          <a:noFill/>
          <a:effectLst>
            <a:glow rad="228600">
              <a:schemeClr val="accent1">
                <a:satMod val="175000"/>
                <a:alpha val="40000"/>
              </a:schemeClr>
            </a:glow>
          </a:effectLst>
        </p:spPr>
      </p:pic>
    </p:spTree>
    <p:extLst>
      <p:ext uri="{BB962C8B-B14F-4D97-AF65-F5344CB8AC3E}">
        <p14:creationId xmlns:p14="http://schemas.microsoft.com/office/powerpoint/2010/main" val="3781346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7249E-8120-40B9-992C-0E9BAB9D0C3D}"/>
              </a:ext>
            </a:extLst>
          </p:cNvPr>
          <p:cNvSpPr>
            <a:spLocks noGrp="1"/>
          </p:cNvSpPr>
          <p:nvPr>
            <p:ph type="title"/>
          </p:nvPr>
        </p:nvSpPr>
        <p:spPr>
          <a:xfrm>
            <a:off x="838200" y="292963"/>
            <a:ext cx="10515600" cy="901084"/>
          </a:xfrm>
          <a:effectLst>
            <a:glow rad="228600">
              <a:schemeClr val="accent2">
                <a:satMod val="175000"/>
                <a:alpha val="40000"/>
              </a:schemeClr>
            </a:glow>
          </a:effectLst>
        </p:spPr>
        <p:txBody>
          <a:bodyPr>
            <a:noAutofit/>
          </a:bodyPr>
          <a:lstStyle/>
          <a:p>
            <a:pPr>
              <a:lnSpc>
                <a:spcPct val="107000"/>
              </a:lnSpc>
              <a:spcAft>
                <a:spcPts val="800"/>
              </a:spcAft>
            </a:pPr>
            <a:r>
              <a:rPr lang="ru-RU" sz="3000" b="1" dirty="0">
                <a:solidFill>
                  <a:srgbClr val="002060"/>
                </a:solidFill>
                <a:ea typeface="Calibri" panose="020F0502020204030204" pitchFamily="34" charset="0"/>
                <a:cs typeface="Times New Roman" panose="02020603050405020304" pitchFamily="18" charset="0"/>
              </a:rPr>
              <a:t>19 февраля - Всемирный день защиты морских млекопитающих</a:t>
            </a:r>
            <a:endParaRPr lang="ru-BY" sz="3000" dirty="0">
              <a:solidFill>
                <a:srgbClr val="002060"/>
              </a:solidFill>
              <a:ea typeface="Calibri" panose="020F0502020204030204" pitchFamily="34" charset="0"/>
              <a:cs typeface="Times New Roman" panose="02020603050405020304" pitchFamily="18" charset="0"/>
            </a:endParaRPr>
          </a:p>
        </p:txBody>
      </p:sp>
      <p:sp>
        <p:nvSpPr>
          <p:cNvPr id="4" name="Объект 3">
            <a:extLst>
              <a:ext uri="{FF2B5EF4-FFF2-40B4-BE49-F238E27FC236}">
                <a16:creationId xmlns:a16="http://schemas.microsoft.com/office/drawing/2014/main" id="{D75EF674-0F97-4F5A-9DB2-9CB0E0571CFF}"/>
              </a:ext>
            </a:extLst>
          </p:cNvPr>
          <p:cNvSpPr>
            <a:spLocks noGrp="1"/>
          </p:cNvSpPr>
          <p:nvPr>
            <p:ph sz="half" idx="2"/>
          </p:nvPr>
        </p:nvSpPr>
        <p:spPr>
          <a:xfrm>
            <a:off x="5495827" y="1483869"/>
            <a:ext cx="5986020" cy="3727323"/>
          </a:xfrm>
          <a:ln w="28575">
            <a:solidFill>
              <a:schemeClr val="accent5">
                <a:lumMod val="75000"/>
              </a:schemeClr>
            </a:solidFill>
          </a:ln>
          <a:effectLst>
            <a:glow rad="228600">
              <a:schemeClr val="accent1">
                <a:satMod val="175000"/>
                <a:alpha val="40000"/>
              </a:schemeClr>
            </a:glow>
          </a:effectLst>
        </p:spPr>
        <p:txBody>
          <a:bodyPr>
            <a:noAutofit/>
          </a:bodyPr>
          <a:lstStyle/>
          <a:p>
            <a:pPr marL="0" indent="0" algn="just">
              <a:lnSpc>
                <a:spcPct val="107000"/>
              </a:lnSpc>
              <a:spcAft>
                <a:spcPts val="800"/>
              </a:spcAft>
              <a:buNone/>
            </a:pPr>
            <a:r>
              <a:rPr lang="ru-RU" sz="1400" dirty="0">
                <a:latin typeface="Times New Roman" panose="02020603050405020304" pitchFamily="18" charset="0"/>
                <a:ea typeface="Calibri" panose="020F0502020204030204" pitchFamily="34" charset="0"/>
                <a:cs typeface="Times New Roman" panose="02020603050405020304" pitchFamily="18" charset="0"/>
              </a:rPr>
              <a:t>В 1986 году вступил в силу мораторий Международной китобойной комиссии о запрете на китовый промысел. Ежегодно экологические организации и общественность разных стран объединяются для проведения природоохранных акций в защиту морских млекопитающих. </a:t>
            </a:r>
            <a:endParaRPr lang="ru-BY" sz="11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ru-RU" sz="1400" dirty="0">
                <a:latin typeface="Times New Roman" panose="02020603050405020304" pitchFamily="18" charset="0"/>
                <a:ea typeface="Calibri" panose="020F0502020204030204" pitchFamily="34" charset="0"/>
                <a:cs typeface="Times New Roman" panose="02020603050405020304" pitchFamily="18" charset="0"/>
              </a:rPr>
              <a:t>Интенсивное истребление морских млекопитающих и, в частности, китов, продолжавшееся не один век, пагубным образом сказалось на их численности – многие представители этого отряда оказались на грани исчезновения. Немало китообразных занесено в списки Международной Красной книги. Сокращение численности китов и других морских млекопитающих ведет к нарушению биологического равновесия в морских экосистемах.</a:t>
            </a:r>
            <a:endParaRPr lang="ru-BY" sz="11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ru-RU" sz="1400" dirty="0">
                <a:latin typeface="Times New Roman" panose="02020603050405020304" pitchFamily="18" charset="0"/>
                <a:ea typeface="Calibri" panose="020F0502020204030204" pitchFamily="34" charset="0"/>
                <a:cs typeface="Times New Roman" panose="02020603050405020304" pitchFamily="18" charset="0"/>
              </a:rPr>
              <a:t>Несмотря на то, что мораторий на китовый промысел действует и поныне, и добыча китов запрещена законами большинства стран, уничтожение этих животных не прекращается. </a:t>
            </a:r>
            <a:endParaRPr lang="ru-BY" sz="1100" dirty="0">
              <a:latin typeface="Calibri" panose="020F0502020204030204" pitchFamily="34" charset="0"/>
              <a:ea typeface="Calibri" panose="020F0502020204030204" pitchFamily="34" charset="0"/>
              <a:cs typeface="Times New Roman" panose="02020603050405020304" pitchFamily="18" charset="0"/>
            </a:endParaRPr>
          </a:p>
          <a:p>
            <a:pPr marL="0" indent="0" fontAlgn="base">
              <a:buNone/>
            </a:pPr>
            <a:endParaRPr lang="ru-RU" sz="1300" dirty="0">
              <a:solidFill>
                <a:srgbClr val="000000"/>
              </a:solidFill>
            </a:endParaRPr>
          </a:p>
        </p:txBody>
      </p:sp>
      <p:pic>
        <p:nvPicPr>
          <p:cNvPr id="8" name="Объект 7">
            <a:extLst>
              <a:ext uri="{FF2B5EF4-FFF2-40B4-BE49-F238E27FC236}">
                <a16:creationId xmlns:a16="http://schemas.microsoft.com/office/drawing/2014/main" id="{3C42CA8B-C5FD-4AE2-84C2-EBC3C5170ED5}"/>
              </a:ext>
            </a:extLst>
          </p:cNvPr>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10154" y="1574485"/>
            <a:ext cx="4430018" cy="3148435"/>
          </a:xfrm>
          <a:prstGeom prst="rect">
            <a:avLst/>
          </a:prstGeom>
          <a:noFill/>
          <a:effectLst>
            <a:glow rad="228600">
              <a:schemeClr val="accent1">
                <a:satMod val="175000"/>
                <a:alpha val="40000"/>
              </a:schemeClr>
            </a:glow>
          </a:effectLst>
        </p:spPr>
      </p:pic>
    </p:spTree>
    <p:extLst>
      <p:ext uri="{BB962C8B-B14F-4D97-AF65-F5344CB8AC3E}">
        <p14:creationId xmlns:p14="http://schemas.microsoft.com/office/powerpoint/2010/main" val="11480105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7249E-8120-40B9-992C-0E9BAB9D0C3D}"/>
              </a:ext>
            </a:extLst>
          </p:cNvPr>
          <p:cNvSpPr>
            <a:spLocks noGrp="1"/>
          </p:cNvSpPr>
          <p:nvPr>
            <p:ph type="title"/>
          </p:nvPr>
        </p:nvSpPr>
        <p:spPr>
          <a:xfrm>
            <a:off x="838200" y="292963"/>
            <a:ext cx="10515600" cy="901084"/>
          </a:xfrm>
          <a:effectLst>
            <a:glow rad="228600">
              <a:schemeClr val="accent2">
                <a:satMod val="175000"/>
                <a:alpha val="40000"/>
              </a:schemeClr>
            </a:glow>
          </a:effectLst>
        </p:spPr>
        <p:txBody>
          <a:bodyPr>
            <a:noAutofit/>
          </a:bodyPr>
          <a:lstStyle/>
          <a:p>
            <a:pPr algn="ctr">
              <a:lnSpc>
                <a:spcPct val="107000"/>
              </a:lnSpc>
              <a:spcAft>
                <a:spcPts val="800"/>
              </a:spcAft>
            </a:pPr>
            <a:r>
              <a:rPr lang="ru-RU" sz="3000" b="1" dirty="0">
                <a:solidFill>
                  <a:srgbClr val="002060"/>
                </a:solidFill>
                <a:ea typeface="Calibri" panose="020F0502020204030204" pitchFamily="34" charset="0"/>
                <a:cs typeface="Times New Roman" panose="02020603050405020304" pitchFamily="18" charset="0"/>
              </a:rPr>
              <a:t>27 февраля – День полярного медведя</a:t>
            </a:r>
            <a:endParaRPr lang="ru-BY" sz="3000" dirty="0">
              <a:solidFill>
                <a:srgbClr val="002060"/>
              </a:solidFill>
              <a:ea typeface="Calibri" panose="020F0502020204030204" pitchFamily="34" charset="0"/>
              <a:cs typeface="Times New Roman" panose="02020603050405020304" pitchFamily="18" charset="0"/>
            </a:endParaRPr>
          </a:p>
        </p:txBody>
      </p:sp>
      <p:sp>
        <p:nvSpPr>
          <p:cNvPr id="4" name="Объект 3">
            <a:extLst>
              <a:ext uri="{FF2B5EF4-FFF2-40B4-BE49-F238E27FC236}">
                <a16:creationId xmlns:a16="http://schemas.microsoft.com/office/drawing/2014/main" id="{D75EF674-0F97-4F5A-9DB2-9CB0E0571CFF}"/>
              </a:ext>
            </a:extLst>
          </p:cNvPr>
          <p:cNvSpPr>
            <a:spLocks noGrp="1"/>
          </p:cNvSpPr>
          <p:nvPr>
            <p:ph sz="half" idx="2"/>
          </p:nvPr>
        </p:nvSpPr>
        <p:spPr>
          <a:xfrm>
            <a:off x="5495827" y="1483870"/>
            <a:ext cx="5986020" cy="3283440"/>
          </a:xfrm>
          <a:ln w="28575">
            <a:solidFill>
              <a:schemeClr val="accent5">
                <a:lumMod val="75000"/>
              </a:schemeClr>
            </a:solidFill>
          </a:ln>
          <a:effectLst>
            <a:glow rad="228600">
              <a:schemeClr val="accent1">
                <a:satMod val="175000"/>
                <a:alpha val="40000"/>
              </a:schemeClr>
            </a:glow>
          </a:effectLst>
          <a:scene3d>
            <a:camera prst="orthographicFront"/>
            <a:lightRig rig="threePt" dir="t"/>
          </a:scene3d>
          <a:sp3d>
            <a:bevelT prst="convex"/>
          </a:sp3d>
        </p:spPr>
        <p:txBody>
          <a:bodyPr>
            <a:noAutofit/>
          </a:bodyPr>
          <a:lstStyle/>
          <a:p>
            <a:pPr marL="0" indent="0" algn="just">
              <a:lnSpc>
                <a:spcPct val="107000"/>
              </a:lnSpc>
              <a:spcAft>
                <a:spcPts val="800"/>
              </a:spcAft>
              <a:buNone/>
            </a:pPr>
            <a:r>
              <a:rPr lang="ru-RU" sz="1400" dirty="0">
                <a:ea typeface="Calibri" panose="020F0502020204030204" pitchFamily="34" charset="0"/>
                <a:cs typeface="Times New Roman" panose="02020603050405020304" pitchFamily="18" charset="0"/>
              </a:rPr>
              <a:t>Основной целью проведения Дня является распространение информации о жизни полярных медведей и привлечение внимания общества к необходимости их охраны. К этой дате природоохранными и экологическими организациями готовятся различные публичные акции и просветительские мероприятия. По приблизительным оценкам ученых, сегодня в мире насчитывается примерно 20-25 тысяч особей белого медведя. Главной угрозой, приводящей к исчезновению белых медведей, является таяние полярных льдов, происходящее вследствие глобального потепления климата на нашей планете. Если скорость таяния полярных льдов не снизится, то по оценкам ученых, популяция полярных медведей сократится к 2050 году на две трети.</a:t>
            </a:r>
            <a:endParaRPr lang="ru-BY" sz="1400" dirty="0">
              <a:ea typeface="Calibri" panose="020F0502020204030204" pitchFamily="34" charset="0"/>
              <a:cs typeface="Times New Roman" panose="02020603050405020304" pitchFamily="18" charset="0"/>
            </a:endParaRPr>
          </a:p>
          <a:p>
            <a:pPr marL="0" indent="0" fontAlgn="base">
              <a:buNone/>
            </a:pPr>
            <a:endParaRPr lang="ru-RU" sz="1300" dirty="0">
              <a:solidFill>
                <a:srgbClr val="000000"/>
              </a:solidFill>
            </a:endParaRPr>
          </a:p>
        </p:txBody>
      </p:sp>
      <p:pic>
        <p:nvPicPr>
          <p:cNvPr id="7" name="Объект 6">
            <a:extLst>
              <a:ext uri="{FF2B5EF4-FFF2-40B4-BE49-F238E27FC236}">
                <a16:creationId xmlns:a16="http://schemas.microsoft.com/office/drawing/2014/main" id="{540BC9BF-67DF-41B8-A536-0C4DA7A0584E}"/>
              </a:ext>
            </a:extLst>
          </p:cNvPr>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29637" y="1483870"/>
            <a:ext cx="4834822" cy="3283440"/>
          </a:xfrm>
          <a:prstGeom prst="rect">
            <a:avLst/>
          </a:prstGeom>
          <a:noFill/>
          <a:effectLst>
            <a:glow rad="228600">
              <a:schemeClr val="accent1">
                <a:satMod val="175000"/>
                <a:alpha val="40000"/>
              </a:schemeClr>
            </a:glow>
          </a:effectLst>
        </p:spPr>
      </p:pic>
    </p:spTree>
    <p:extLst>
      <p:ext uri="{BB962C8B-B14F-4D97-AF65-F5344CB8AC3E}">
        <p14:creationId xmlns:p14="http://schemas.microsoft.com/office/powerpoint/2010/main" val="2857614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drape"/>
      </p:transition>
    </mc:Choice>
    <mc:Fallback xmlns="">
      <p:transition spd="slow" advTm="5000">
        <p:fade/>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647</TotalTime>
  <Words>2748</Words>
  <Application>Microsoft Office PowerPoint</Application>
  <PresentationFormat>Широкоэкранный</PresentationFormat>
  <Paragraphs>58</Paragraphs>
  <Slides>13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Arial</vt:lpstr>
      <vt:lpstr>Calibri</vt:lpstr>
      <vt:lpstr>Calibri Light</vt:lpstr>
      <vt:lpstr>Times New Roman</vt:lpstr>
      <vt:lpstr>Тема Office</vt:lpstr>
      <vt:lpstr>ЭКОЛОГИЧЕСКИЙ КАЛЕНДАРЬ декабрь – январь -февраль</vt:lpstr>
      <vt:lpstr>3 декабря -   Международный день борьбы с пестицидами</vt:lpstr>
      <vt:lpstr>5 декабря - Всемирный день почв</vt:lpstr>
      <vt:lpstr>11 декабря - Международный день гор</vt:lpstr>
      <vt:lpstr>19 декабря – День вечнозелёных растений</vt:lpstr>
      <vt:lpstr>21 декабря – День зимнего солнцестояния</vt:lpstr>
      <vt:lpstr>1 января– Всемирный день мира</vt:lpstr>
      <vt:lpstr>11 января– Всемирный день заповедников и национальных парков</vt:lpstr>
      <vt:lpstr>16 января– Всемирный день снега</vt:lpstr>
      <vt:lpstr>2 февраля – Всемирный день водно-болотных угодий</vt:lpstr>
      <vt:lpstr>11 февраля – Всемирный день гуманного образования и защиты подопытных животных</vt:lpstr>
      <vt:lpstr>19 февраля - Всемирный день защиты морских млекопитающих</vt:lpstr>
      <vt:lpstr>27 февраля – День полярного медведя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База данных УДК.  Полная версия подписная база данных доступна до 24.08.2022</dc:title>
  <dc:creator>Екатерина Сечко</dc:creator>
  <cp:lastModifiedBy>Екатерина Сечко</cp:lastModifiedBy>
  <cp:revision>45</cp:revision>
  <dcterms:created xsi:type="dcterms:W3CDTF">2021-08-26T11:04:57Z</dcterms:created>
  <dcterms:modified xsi:type="dcterms:W3CDTF">2022-01-19T10:42:57Z</dcterms:modified>
</cp:coreProperties>
</file>